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67" r:id="rId2"/>
    <p:sldId id="429" r:id="rId3"/>
    <p:sldId id="369" r:id="rId4"/>
    <p:sldId id="432" r:id="rId5"/>
    <p:sldId id="421" r:id="rId6"/>
    <p:sldId id="433" r:id="rId7"/>
    <p:sldId id="414" r:id="rId8"/>
    <p:sldId id="413" r:id="rId9"/>
    <p:sldId id="434" r:id="rId10"/>
    <p:sldId id="425" r:id="rId11"/>
    <p:sldId id="415" r:id="rId12"/>
    <p:sldId id="348" r:id="rId13"/>
    <p:sldId id="416" r:id="rId14"/>
    <p:sldId id="427" r:id="rId15"/>
    <p:sldId id="417" r:id="rId16"/>
    <p:sldId id="426" r:id="rId17"/>
    <p:sldId id="419" r:id="rId18"/>
    <p:sldId id="431" r:id="rId19"/>
    <p:sldId id="42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277"/>
    <a:srgbClr val="000099"/>
    <a:srgbClr val="339933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2" autoAdjust="0"/>
    <p:restoredTop sz="92960" autoAdjust="0"/>
  </p:normalViewPr>
  <p:slideViewPr>
    <p:cSldViewPr>
      <p:cViewPr varScale="1">
        <p:scale>
          <a:sx n="81" d="100"/>
          <a:sy n="81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C4D8C-5C22-4561-8E19-F979B06B5FD8}" type="datetimeFigureOut">
              <a:rPr lang="en-US" smtClean="0"/>
              <a:pPr/>
              <a:t>4/20/2014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A9D5-63A4-4D9A-86EC-A8B55C20E5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0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A9D5-63A4-4D9A-86EC-A8B55C20E5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65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01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A9D5-63A4-4D9A-86EC-A8B55C20E57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PNIPAAM</a:t>
            </a:r>
            <a:r>
              <a:rPr lang="en-US" altLang="zh-CN" baseline="0" dirty="0" smtClean="0"/>
              <a:t> is water soluble at room temperature, insoluble above 32 </a:t>
            </a:r>
            <a:r>
              <a:rPr lang="en-US" altLang="zh-CN" baseline="0" dirty="0" err="1" smtClean="0"/>
              <a:t>oC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A9D5-63A4-4D9A-86EC-A8B55C20E57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16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Exam pure surfactant,</a:t>
            </a:r>
            <a:r>
              <a:rPr lang="en-US" altLang="zh-CN" baseline="0" dirty="0" smtClean="0"/>
              <a:t> </a:t>
            </a:r>
            <a:r>
              <a:rPr lang="en-US" altLang="zh-CN" baseline="0" dirty="0" err="1" smtClean="0"/>
              <a:t>nb</a:t>
            </a:r>
            <a:r>
              <a:rPr lang="en-US" altLang="zh-CN" baseline="0" dirty="0" smtClean="0"/>
              <a:t>, blend compare </a:t>
            </a:r>
            <a:r>
              <a:rPr lang="en-US" altLang="zh-CN" baseline="0" dirty="0" err="1" smtClean="0"/>
              <a:t>ift</a:t>
            </a:r>
            <a:r>
              <a:rPr lang="en-US" altLang="zh-CN" baseline="0" dirty="0" smtClean="0"/>
              <a:t> phase behavior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A9D5-63A4-4D9A-86EC-A8B55C20E57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5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10-6</a:t>
            </a:r>
          </a:p>
        </p:txBody>
      </p:sp>
    </p:spTree>
    <p:extLst>
      <p:ext uri="{BB962C8B-B14F-4D97-AF65-F5344CB8AC3E}">
        <p14:creationId xmlns:p14="http://schemas.microsoft.com/office/powerpoint/2010/main" val="2371230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Add</a:t>
            </a:r>
            <a:r>
              <a:rPr lang="en-US" altLang="zh-CN" baseline="0" dirty="0" smtClean="0"/>
              <a:t> optimal salinity here specify upper phase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A9D5-63A4-4D9A-86EC-A8B55C20E57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92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General , affect</a:t>
            </a:r>
            <a:r>
              <a:rPr lang="en-US" altLang="zh-CN" baseline="0" dirty="0" smtClean="0"/>
              <a:t> CMC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71A9D5-63A4-4D9A-86EC-A8B55C20E57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9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 txBox="1">
            <a:spLocks noChangeArrowheads="1"/>
          </p:cNvSpPr>
          <p:nvPr/>
        </p:nvSpPr>
        <p:spPr bwMode="auto">
          <a:xfrm>
            <a:off x="3883852" y="8683860"/>
            <a:ext cx="2972547" cy="45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28" tIns="46259" rIns="92528" bIns="46259" anchor="b"/>
          <a:lstStyle/>
          <a:p>
            <a:pPr algn="r" defTabSz="923925">
              <a:spcAft>
                <a:spcPct val="0"/>
              </a:spcAft>
              <a:buClrTx/>
              <a:buSzTx/>
              <a:buFontTx/>
              <a:buNone/>
            </a:pPr>
            <a:fld id="{22128768-42EE-446F-AA2D-A96591AFCC14}" type="slidenum">
              <a:rPr lang="en-US" altLang="zh-CN" sz="1800">
                <a:solidFill>
                  <a:srgbClr val="000000"/>
                </a:solidFill>
                <a:latin typeface="Calibri" pitchFamily="34" charset="0"/>
                <a:ea typeface="SimSun" pitchFamily="2" charset="-122"/>
              </a:rPr>
              <a:pPr algn="r" defTabSz="923925"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zh-CN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57347" name="Slide Image Placeholder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8" name="Rectangle 3"/>
          <p:cNvSpPr>
            <a:spLocks noGrp="1"/>
          </p:cNvSpPr>
          <p:nvPr>
            <p:ph type="body" sz="quarter" idx="1"/>
          </p:nvPr>
        </p:nvSpPr>
        <p:spPr>
          <a:xfrm>
            <a:off x="912906" y="4344136"/>
            <a:ext cx="5032190" cy="4113330"/>
          </a:xfrm>
          <a:noFill/>
          <a:ln/>
        </p:spPr>
        <p:txBody>
          <a:bodyPr lIns="92528" tIns="46259" rIns="92528" bIns="46259"/>
          <a:lstStyle/>
          <a:p>
            <a:pPr eaLnBrk="1"/>
            <a:endParaRPr lang="en-US" altLang="zh-CN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74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UTitleSlide_riceu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692140"/>
            <a:ext cx="9144000" cy="116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4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082E9A74-EBD0-48BB-A027-AE5420E1A5B9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20BC1A-C4A3-4E26-BCA9-8161142DB8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Uheader_riceU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65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1BA4-9ABF-447A-8A66-D2D49367B974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1A20BC1A-C4A3-4E26-BCA9-8161142DB8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6324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70E150C-CAB9-42C0-974A-AE75AFE361A0}" type="datetime1">
              <a:rPr lang="en-US" smtClean="0"/>
              <a:pPr/>
              <a:t>4/20/2014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A20BC1A-C4A3-4E26-BCA9-8161142DB8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/>
              <a:t>Bottlebrush Polymer &amp; </a:t>
            </a:r>
            <a:r>
              <a:rPr lang="en-US" altLang="zh-CN" dirty="0" smtClean="0"/>
              <a:t>Surfactant Blends </a:t>
            </a:r>
            <a:r>
              <a:rPr lang="en-US" altLang="zh-CN" dirty="0"/>
              <a:t>for Low IFT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467600" cy="17526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 err="1">
                <a:ea typeface="SimSun" pitchFamily="2" charset="-122"/>
              </a:rPr>
              <a:t>Luqing</a:t>
            </a:r>
            <a:r>
              <a:rPr lang="en-US" altLang="zh-CN" sz="2000" dirty="0">
                <a:ea typeface="SimSun" pitchFamily="2" charset="-122"/>
              </a:rPr>
              <a:t> Qi, </a:t>
            </a:r>
            <a:r>
              <a:rPr lang="en-US" altLang="zh-CN" sz="2000" dirty="0" err="1">
                <a:ea typeface="SimSun" pitchFamily="2" charset="-122"/>
              </a:rPr>
              <a:t>Hadi</a:t>
            </a:r>
            <a:r>
              <a:rPr lang="en-US" altLang="zh-CN" sz="2000" dirty="0">
                <a:ea typeface="SimSun" pitchFamily="2" charset="-122"/>
              </a:rPr>
              <a:t> </a:t>
            </a:r>
            <a:r>
              <a:rPr lang="en-US" altLang="zh-CN" sz="2000" dirty="0" err="1">
                <a:ea typeface="SimSun" pitchFamily="2" charset="-122"/>
              </a:rPr>
              <a:t>ShamsiJazeyi</a:t>
            </a:r>
            <a:r>
              <a:rPr lang="en-US" altLang="zh-CN" sz="2000" dirty="0">
                <a:ea typeface="SimSun" pitchFamily="2" charset="-122"/>
              </a:rPr>
              <a:t>, </a:t>
            </a:r>
            <a:r>
              <a:rPr lang="en-US" altLang="zh-CN" sz="2000" dirty="0" err="1">
                <a:ea typeface="SimSun" pitchFamily="2" charset="-122"/>
              </a:rPr>
              <a:t>Xianyu</a:t>
            </a:r>
            <a:r>
              <a:rPr lang="en-US" altLang="zh-CN" sz="2000" dirty="0">
                <a:ea typeface="SimSun" pitchFamily="2" charset="-122"/>
              </a:rPr>
              <a:t> Li, Stacy </a:t>
            </a:r>
            <a:r>
              <a:rPr lang="en-US" altLang="zh-CN" sz="2000" dirty="0" err="1">
                <a:ea typeface="SimSun" pitchFamily="2" charset="-122"/>
              </a:rPr>
              <a:t>Pesek</a:t>
            </a:r>
            <a:r>
              <a:rPr lang="en-US" altLang="zh-CN" sz="2000" dirty="0">
                <a:ea typeface="SimSun" pitchFamily="2" charset="-122"/>
              </a:rPr>
              <a:t>, Maura Puerto, Rafael </a:t>
            </a:r>
            <a:r>
              <a:rPr lang="en-US" altLang="zh-CN" sz="2000" dirty="0" err="1">
                <a:ea typeface="SimSun" pitchFamily="2" charset="-122"/>
              </a:rPr>
              <a:t>Verduzco</a:t>
            </a:r>
            <a:r>
              <a:rPr lang="en-US" altLang="zh-CN" sz="2000" dirty="0">
                <a:ea typeface="SimSun" pitchFamily="2" charset="-122"/>
              </a:rPr>
              <a:t>, George </a:t>
            </a:r>
            <a:r>
              <a:rPr lang="en-US" altLang="zh-CN" sz="2000" dirty="0" err="1">
                <a:ea typeface="SimSun" pitchFamily="2" charset="-122"/>
              </a:rPr>
              <a:t>Hirasaki</a:t>
            </a:r>
            <a:r>
              <a:rPr lang="en-US" altLang="zh-CN" sz="2000" dirty="0">
                <a:ea typeface="SimSun" pitchFamily="2" charset="-122"/>
              </a:rPr>
              <a:t> </a:t>
            </a:r>
            <a:r>
              <a:rPr lang="en-US" altLang="zh-CN" sz="2000" b="1" dirty="0">
                <a:ea typeface="宋体" pitchFamily="2" charset="-122"/>
              </a:rPr>
              <a:t/>
            </a:r>
            <a:br>
              <a:rPr lang="en-US" altLang="zh-CN" sz="2000" b="1" dirty="0">
                <a:ea typeface="宋体" pitchFamily="2" charset="-122"/>
              </a:rPr>
            </a:br>
            <a:endParaRPr lang="en-US" altLang="zh-CN" sz="2000" dirty="0" smtClean="0">
              <a:ea typeface="MS PGothic" pitchFamily="34" charset="-128"/>
            </a:endParaRPr>
          </a:p>
          <a:p>
            <a:pPr eaLnBrk="0" hangingPunct="0">
              <a:spcAft>
                <a:spcPct val="0"/>
              </a:spcAft>
            </a:pPr>
            <a:r>
              <a:rPr lang="en-US" altLang="zh-CN" sz="2000" dirty="0" smtClean="0">
                <a:ea typeface="SimSun" pitchFamily="2" charset="-122"/>
              </a:rPr>
              <a:t>Department of Chemical and </a:t>
            </a:r>
            <a:r>
              <a:rPr lang="en-US" altLang="zh-CN" sz="2000" dirty="0" err="1" smtClean="0">
                <a:ea typeface="SimSun" pitchFamily="2" charset="-122"/>
              </a:rPr>
              <a:t>Biomolecular</a:t>
            </a:r>
            <a:r>
              <a:rPr lang="en-US" altLang="zh-CN" sz="2000" dirty="0" smtClean="0">
                <a:ea typeface="SimSun" pitchFamily="2" charset="-122"/>
              </a:rPr>
              <a:t> Engineering</a:t>
            </a:r>
          </a:p>
          <a:p>
            <a:pPr eaLnBrk="0" hangingPunct="0">
              <a:spcAft>
                <a:spcPct val="0"/>
              </a:spcAft>
            </a:pPr>
            <a:endParaRPr lang="en-US" altLang="zh-CN" sz="2000" dirty="0" smtClean="0">
              <a:ea typeface="SimSun" pitchFamily="2" charset="-122"/>
            </a:endParaRPr>
          </a:p>
          <a:p>
            <a:pPr eaLnBrk="0" hangingPunct="0">
              <a:spcAft>
                <a:spcPct val="0"/>
              </a:spcAft>
            </a:pPr>
            <a:r>
              <a:rPr lang="en-US" altLang="zh-CN" sz="2000" dirty="0" smtClean="0">
                <a:ea typeface="SimSun" pitchFamily="2" charset="-122"/>
              </a:rPr>
              <a:t>Rice University, Houston, TX, 77005</a:t>
            </a:r>
          </a:p>
          <a:p>
            <a:pPr eaLnBrk="0" hangingPunct="0">
              <a:spcAft>
                <a:spcPct val="0"/>
              </a:spcAft>
            </a:pPr>
            <a:endParaRPr lang="en-US" altLang="zh-CN" sz="2000" dirty="0" smtClean="0">
              <a:ea typeface="MS PGothic" pitchFamily="34" charset="-128"/>
            </a:endParaRPr>
          </a:p>
          <a:p>
            <a:endParaRPr lang="en-US" sz="2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1A20BC1A-C4A3-4E26-BCA9-8161142DB844}" type="slidenum">
              <a:rPr lang="en-US" smtClean="0">
                <a:solidFill>
                  <a:schemeClr val="tx1"/>
                </a:solidFill>
              </a:rPr>
              <a:pPr/>
              <a:t>1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8579"/>
            <a:ext cx="4800600" cy="373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OXS Phase Behavior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554" y="1821436"/>
            <a:ext cx="4217445" cy="275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39000" y="2590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10433" y="4650949"/>
            <a:ext cx="31477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itchFamily="34" charset="0"/>
                <a:cs typeface="Arial" pitchFamily="34" charset="0"/>
              </a:rPr>
              <a:t>From salinity scan, the optimal salinity for pure OXS surfactant is around 1.7wt%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12"/>
          <p:cNvCxnSpPr/>
          <p:nvPr/>
        </p:nvCxnSpPr>
        <p:spPr>
          <a:xfrm>
            <a:off x="5323711" y="4648200"/>
            <a:ext cx="3036173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13"/>
          <p:cNvSpPr/>
          <p:nvPr/>
        </p:nvSpPr>
        <p:spPr>
          <a:xfrm>
            <a:off x="4577741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1.4 %</a:t>
            </a:r>
          </a:p>
        </p:txBody>
      </p:sp>
      <p:sp>
        <p:nvSpPr>
          <p:cNvPr id="11" name="Rectangle 14"/>
          <p:cNvSpPr/>
          <p:nvPr/>
        </p:nvSpPr>
        <p:spPr>
          <a:xfrm>
            <a:off x="8452114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2.4 </a:t>
            </a:r>
            <a:r>
              <a:rPr lang="en-US" dirty="0"/>
              <a:t>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38300" y="11430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Salinity scan of pure OXS</a:t>
            </a:r>
            <a:endParaRPr lang="zh-CN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383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2% Surfactant, 2.5% alcohol, 1mL octane, 1.4%-2.4%NaCl</a:t>
            </a:r>
            <a:endParaRPr lang="zh-CN" alt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1752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Optimal salinity around 1.7wt%</a:t>
            </a:r>
            <a:endParaRPr lang="zh-CN" altLang="en-US" b="1" dirty="0"/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409700" y="4038600"/>
            <a:ext cx="495300" cy="16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80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ustin\Desktop\salinity scan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923" r="8752" b="3844"/>
          <a:stretch>
            <a:fillRect/>
          </a:stretch>
        </p:blipFill>
        <p:spPr bwMode="auto">
          <a:xfrm>
            <a:off x="49762" y="1687461"/>
            <a:ext cx="4806822" cy="3798939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63246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OXS + Bottlebrush phase behavior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8300" y="1143000"/>
            <a:ext cx="586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Salinity scan of OXS surfactant-PNIPAM bottlebrush</a:t>
            </a:r>
            <a:endParaRPr lang="zh-CN" altLang="en-US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:\Users\Austin\Desktop\luqing\DSCN992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74" t="1" r="25113" b="46560"/>
          <a:stretch/>
        </p:blipFill>
        <p:spPr bwMode="auto">
          <a:xfrm>
            <a:off x="4800600" y="1828801"/>
            <a:ext cx="4389120" cy="2744958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1383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2% Surfactant, 2.5% alcohol, 1mL octane, 0.1 % bottlebrush, 1.4%-2.4%NaCl</a:t>
            </a:r>
            <a:endParaRPr lang="zh-CN" altLang="en-US" i="1" dirty="0"/>
          </a:p>
        </p:txBody>
      </p:sp>
      <p:cxnSp>
        <p:nvCxnSpPr>
          <p:cNvPr id="5" name="直接箭头连接符 4"/>
          <p:cNvCxnSpPr>
            <a:stCxn id="17" idx="0"/>
          </p:cNvCxnSpPr>
          <p:nvPr/>
        </p:nvCxnSpPr>
        <p:spPr>
          <a:xfrm flipV="1">
            <a:off x="1409700" y="4343400"/>
            <a:ext cx="11811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33400" y="5638800"/>
            <a:ext cx="1752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Optimal salinity around 1.9wt%</a:t>
            </a:r>
            <a:endParaRPr lang="zh-CN" alt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156592" y="4648200"/>
            <a:ext cx="3757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itchFamily="34" charset="0"/>
                <a:cs typeface="Arial" pitchFamily="34" charset="0"/>
              </a:rPr>
              <a:t>From salinity scan, the optimal salinity for pure OXS surfactant-PNIPAM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bottlebrush</a:t>
            </a:r>
            <a:r>
              <a:rPr lang="zh-CN" altLang="en-US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blend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is around 1.7wt%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12"/>
          <p:cNvCxnSpPr/>
          <p:nvPr/>
        </p:nvCxnSpPr>
        <p:spPr>
          <a:xfrm>
            <a:off x="5323711" y="4648200"/>
            <a:ext cx="3036173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13"/>
          <p:cNvSpPr/>
          <p:nvPr/>
        </p:nvSpPr>
        <p:spPr>
          <a:xfrm>
            <a:off x="4577741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1.4 %</a:t>
            </a:r>
          </a:p>
        </p:txBody>
      </p:sp>
      <p:sp>
        <p:nvSpPr>
          <p:cNvPr id="30" name="Rectangle 14"/>
          <p:cNvSpPr/>
          <p:nvPr/>
        </p:nvSpPr>
        <p:spPr>
          <a:xfrm>
            <a:off x="8497592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2.4 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56457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Interfacial Tension </a:t>
            </a:r>
            <a:r>
              <a:rPr lang="en-US" dirty="0"/>
              <a:t>(IFT</a:t>
            </a:r>
            <a:r>
              <a:rPr lang="en-US" dirty="0" smtClean="0"/>
              <a:t>) Measurement</a:t>
            </a:r>
          </a:p>
        </p:txBody>
      </p:sp>
      <p:sp>
        <p:nvSpPr>
          <p:cNvPr id="17411" name="Content Placeholder 4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4525963"/>
          </a:xfrm>
        </p:spPr>
        <p:txBody>
          <a:bodyPr/>
          <a:lstStyle/>
          <a:p>
            <a:pPr eaLnBrk="1" hangingPunct="1"/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IFT measurement is done through spinning drop </a:t>
            </a:r>
            <a:r>
              <a:rPr lang="en-US" sz="22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tensiometer</a:t>
            </a:r>
            <a:r>
              <a:rPr lang="en-US" sz="2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(Grace Instruments M6500)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85057" y="6019564"/>
            <a:ext cx="1150185" cy="585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Mobile</a:t>
            </a:r>
          </a:p>
          <a:p>
            <a:r>
              <a:rPr lang="en-US" altLang="en-US" dirty="0"/>
              <a:t>phase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5057" y="5244525"/>
            <a:ext cx="1134143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smtClean="0"/>
              <a:t>Stationary</a:t>
            </a:r>
            <a:endParaRPr lang="en-US" altLang="en-US" dirty="0"/>
          </a:p>
          <a:p>
            <a:r>
              <a:rPr lang="en-US" altLang="en-US" dirty="0"/>
              <a:t>phase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5477" y="5195922"/>
            <a:ext cx="2497923" cy="1409430"/>
          </a:xfrm>
          <a:prstGeom prst="rect">
            <a:avLst/>
          </a:prstGeom>
          <a:noFill/>
          <a:ln w="25400">
            <a:solidFill>
              <a:schemeClr val="bg2">
                <a:lumMod val="1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3"/>
          <p:cNvCxnSpPr>
            <a:cxnSpLocks noChangeShapeType="1"/>
          </p:cNvCxnSpPr>
          <p:nvPr/>
        </p:nvCxnSpPr>
        <p:spPr bwMode="auto">
          <a:xfrm>
            <a:off x="1219200" y="5638800"/>
            <a:ext cx="955675" cy="285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8"/>
          <p:cNvCxnSpPr>
            <a:cxnSpLocks noChangeShapeType="1"/>
            <a:stCxn id="8" idx="3"/>
          </p:cNvCxnSpPr>
          <p:nvPr/>
        </p:nvCxnSpPr>
        <p:spPr bwMode="auto">
          <a:xfrm flipV="1">
            <a:off x="1235242" y="6055400"/>
            <a:ext cx="1507958" cy="25705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图片 1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62" y="2057400"/>
            <a:ext cx="3863317" cy="2743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48200" y="2209800"/>
                <a:ext cx="4114800" cy="1638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/>
                  <a:t>Range of measurement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0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1" i="1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sz="20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CN" sz="20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  <m:r>
                        <a:rPr lang="en-US" altLang="zh-CN" sz="2000" b="1" i="0" smtClean="0">
                          <a:latin typeface="Cambria Math"/>
                        </a:rPr>
                        <m:t>−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𝟓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 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𝐦𝐍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/</m:t>
                      </m:r>
                      <m:r>
                        <a:rPr lang="en-US" altLang="zh-CN" sz="2000" b="1" i="0" smtClean="0">
                          <a:latin typeface="Cambria Math"/>
                        </a:rPr>
                        <m:t>𝐦</m:t>
                      </m:r>
                    </m:oMath>
                  </m:oMathPara>
                </a14:m>
                <a:endParaRPr lang="en-US" altLang="zh-CN" sz="2000" b="1" dirty="0" smtClean="0"/>
              </a:p>
              <a:p>
                <a:endParaRPr lang="en-US" altLang="zh-CN" sz="2000" b="1" dirty="0"/>
              </a:p>
              <a:p>
                <a:r>
                  <a:rPr lang="en-US" altLang="zh-CN" sz="2000" b="1" dirty="0" smtClean="0"/>
                  <a:t>Range of spinning rate: </a:t>
                </a:r>
              </a:p>
              <a:p>
                <a:r>
                  <a:rPr lang="en-US" altLang="zh-CN" sz="2000" b="1" dirty="0" smtClean="0"/>
                  <a:t>                   0 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zh-CN" sz="2000" b="1" dirty="0" smtClean="0"/>
                  <a:t>11000 rpm</a:t>
                </a:r>
                <a:endParaRPr lang="zh-CN" altLang="en-US" sz="20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209800"/>
                <a:ext cx="4114800" cy="16382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4876800" y="4038600"/>
                <a:ext cx="3345596" cy="397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>
                          <a:latin typeface="Cambria Math"/>
                        </a:rPr>
                        <m:t>𝛄</m:t>
                      </m:r>
                      <m:r>
                        <a:rPr lang="en-US" altLang="zh-CN" b="1">
                          <a:latin typeface="Cambria Math"/>
                        </a:rPr>
                        <m:t>=</m:t>
                      </m:r>
                      <m:r>
                        <a:rPr lang="en-US" altLang="zh-CN" b="1" i="1">
                          <a:latin typeface="Cambria Math"/>
                        </a:rPr>
                        <m:t>𝟏</m:t>
                      </m:r>
                      <m:r>
                        <a:rPr lang="en-US" altLang="zh-CN" b="1">
                          <a:latin typeface="Cambria Math"/>
                        </a:rPr>
                        <m:t>.</m:t>
                      </m:r>
                      <m:r>
                        <a:rPr lang="en-US" altLang="zh-CN" b="1" i="1">
                          <a:latin typeface="Cambria Math"/>
                        </a:rPr>
                        <m:t>𝟒𝟒</m:t>
                      </m:r>
                      <m:r>
                        <a:rPr lang="en-US" altLang="zh-CN" b="1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zh-CN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−</m:t>
                          </m:r>
                          <m:r>
                            <a:rPr lang="en-US" altLang="zh-CN" b="1" i="1">
                              <a:latin typeface="Cambria Math"/>
                            </a:rPr>
                            <m:t>𝟕</m:t>
                          </m:r>
                        </m:sup>
                      </m:sSup>
                      <m:r>
                        <a:rPr lang="en-US" altLang="zh-CN" b="1" i="1">
                          <a:latin typeface="Cambria Math"/>
                        </a:rPr>
                        <m:t>(∆</m:t>
                      </m:r>
                      <m:r>
                        <a:rPr lang="en-US" altLang="zh-CN" b="1" i="1">
                          <a:latin typeface="Cambria Math"/>
                        </a:rPr>
                        <m:t>𝝆</m:t>
                      </m:r>
                      <m:r>
                        <a:rPr lang="en-US" altLang="zh-CN" b="1" i="1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zh-CN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US" altLang="zh-CN" b="1" i="1">
                          <a:latin typeface="Cambria Math"/>
                        </a:rPr>
                        <m:t>)(</m:t>
                      </m:r>
                      <m:sSup>
                        <m:sSupPr>
                          <m:ctrlPr>
                            <a:rPr lang="zh-CN" altLang="zh-CN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b="1" i="1" smtClean="0">
                              <a:latin typeface="Cambria Math"/>
                            </a:rPr>
                            <m:t>𝜽</m:t>
                          </m:r>
                        </m:e>
                        <m:sup>
                          <m:r>
                            <a:rPr lang="en-US" altLang="zh-CN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altLang="zh-CN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038600"/>
                <a:ext cx="3345596" cy="397160"/>
              </a:xfrm>
              <a:prstGeom prst="rect">
                <a:avLst/>
              </a:prstGeom>
              <a:blipFill rotWithShape="1">
                <a:blip r:embed="rId6"/>
                <a:stretch>
                  <a:fillRect r="-5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758965" y="4430305"/>
                <a:ext cx="4572000" cy="148354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zh-CN" dirty="0"/>
                  <a:t>Where </a:t>
                </a:r>
                <a:endParaRPr lang="en-US" altLang="zh-CN" dirty="0" smtClean="0"/>
              </a:p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∆</m:t>
                    </m:r>
                    <m:r>
                      <a:rPr lang="en-US" altLang="zh-CN" b="1" i="1">
                        <a:latin typeface="Cambria Math"/>
                      </a:rPr>
                      <m:t>𝝆</m:t>
                    </m:r>
                  </m:oMath>
                </a14:m>
                <a:r>
                  <a:rPr lang="en-US" altLang="zh-CN" b="1" dirty="0"/>
                  <a:t> = the difference in specific gravity of the two phases in g/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CN" b="1" i="1">
                            <a:latin typeface="Cambria Math"/>
                          </a:rPr>
                          <m:t>𝒄𝒎</m:t>
                        </m:r>
                      </m:e>
                      <m:sup>
                        <m:r>
                          <a:rPr lang="en-US" altLang="zh-CN" b="1" i="1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endParaRPr lang="zh-CN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𝑫</m:t>
                    </m:r>
                  </m:oMath>
                </a14:m>
                <a:r>
                  <a:rPr lang="en-US" altLang="zh-CN" b="1" dirty="0"/>
                  <a:t> =diameter of drop in mm</a:t>
                </a:r>
                <a:endParaRPr lang="zh-CN" altLang="zh-CN" dirty="0"/>
              </a:p>
              <a:p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𝜽</m:t>
                    </m:r>
                  </m:oMath>
                </a14:m>
                <a:r>
                  <a:rPr lang="en-US" altLang="zh-CN" b="1" dirty="0"/>
                  <a:t> = spinning rate in rpm</a:t>
                </a:r>
                <a:endParaRPr lang="zh-CN" altLang="zh-CN" dirty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65" y="4430305"/>
                <a:ext cx="4572000" cy="1483548"/>
              </a:xfrm>
              <a:prstGeom prst="rect">
                <a:avLst/>
              </a:prstGeom>
              <a:blipFill rotWithShape="1">
                <a:blip r:embed="rId7"/>
                <a:stretch>
                  <a:fillRect l="-1200" t="-2058" b="-57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IFT Comparison Shows Synergistic Interaction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48941"/>
            <a:ext cx="2133600" cy="365125"/>
          </a:xfrm>
        </p:spPr>
        <p:txBody>
          <a:bodyPr/>
          <a:lstStyle/>
          <a:p>
            <a:fld id="{1A20BC1A-C4A3-4E26-BCA9-8161142DB8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15955" y="6019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At optimal salinity, measurements were sampled from upper and lower phases. All other measurements were sampled 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US" altLang="zh-CN" sz="2000" dirty="0" err="1" smtClean="0">
                <a:latin typeface="Arial" pitchFamily="34" charset="0"/>
                <a:cs typeface="Arial" pitchFamily="34" charset="0"/>
              </a:rPr>
              <a:t>microemulsion</a:t>
            </a:r>
            <a:r>
              <a:rPr lang="en-US" altLang="zh-CN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zh-CN" altLang="en-US" sz="2000" baseline="30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287105"/>
              </p:ext>
            </p:extLst>
          </p:nvPr>
        </p:nvGraphicFramePr>
        <p:xfrm>
          <a:off x="228600" y="1295401"/>
          <a:ext cx="8458200" cy="472439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981166"/>
                <a:gridCol w="2981166"/>
                <a:gridCol w="2495868"/>
              </a:tblGrid>
              <a:tr h="10283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u="sng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System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1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</a:t>
                      </a:r>
                      <a:endParaRPr lang="zh-CN" sz="2000" b="0" kern="100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b="0" kern="1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zh-CN" sz="2000" b="0" kern="100" baseline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u="sng" kern="100" baseline="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NaCl</a:t>
                      </a:r>
                      <a:r>
                        <a:rPr lang="en-US" sz="2000" b="0" u="sng" kern="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0" u="sng" kern="1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concentration</a:t>
                      </a:r>
                      <a:endParaRPr lang="zh-CN" sz="2000" b="0" u="sng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IFT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u="sng" kern="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2000" b="0" u="sng" kern="100" baseline="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mN</a:t>
                      </a:r>
                      <a:r>
                        <a:rPr lang="en-US" sz="2000" b="0" u="sng" kern="100" baseline="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/m</a:t>
                      </a:r>
                      <a:r>
                        <a:rPr lang="en-US" sz="2000" b="0" u="sng" kern="10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9629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Pure surfactant</a:t>
                      </a:r>
                      <a:endParaRPr lang="zh-CN" sz="2000" b="0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baseline="0" dirty="0" smtClean="0">
                          <a:effectLst/>
                          <a:latin typeface="Arial"/>
                          <a:cs typeface="Arial"/>
                        </a:rPr>
                        <a:t> 1.4 %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              </a:t>
                      </a:r>
                      <a:r>
                        <a:rPr lang="en-US" altLang="zh-CN" sz="2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1.7 </a:t>
                      </a:r>
                      <a:r>
                        <a:rPr lang="en-US" altLang="zh-CN" sz="2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% (optimal)</a:t>
                      </a:r>
                      <a:endParaRPr lang="zh-CN" sz="2000" b="0" kern="100" baseline="30000" dirty="0">
                        <a:solidFill>
                          <a:srgbClr val="FF0000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2.23×10</a:t>
                      </a:r>
                      <a:r>
                        <a:rPr lang="en-US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-2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     </a:t>
                      </a:r>
                      <a:r>
                        <a:rPr lang="en-US" sz="2000" kern="12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2.76×10</a:t>
                      </a:r>
                      <a:r>
                        <a:rPr lang="en-US" sz="2000" kern="1200" baseline="3000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-2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5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  </a:t>
                      </a: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2.0 </a:t>
                      </a: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%</a:t>
                      </a:r>
                      <a:endParaRPr lang="zh-CN" sz="2000" b="0" kern="100" baseline="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900" algn="r">
                        <a:spcAft>
                          <a:spcPts val="0"/>
                        </a:spcAft>
                      </a:pP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5.46×10</a:t>
                      </a:r>
                      <a:r>
                        <a:rPr lang="en-US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-2</a:t>
                      </a:r>
                      <a:endParaRPr lang="zh-CN" sz="2000" kern="1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9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Surfactant + 0.1 %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PNIPAAM Bottlebrush</a:t>
                      </a:r>
                      <a:endParaRPr lang="zh-CN" sz="2000" b="0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baseline="0" dirty="0" smtClean="0">
                          <a:effectLst/>
                          <a:latin typeface="Arial"/>
                          <a:cs typeface="Arial"/>
                        </a:rPr>
                        <a:t>  1.4 </a:t>
                      </a:r>
                      <a:r>
                        <a:rPr lang="en-US" sz="2000" b="0" kern="100" baseline="0" dirty="0" smtClean="0">
                          <a:effectLst/>
                          <a:latin typeface="Arial"/>
                          <a:cs typeface="Arial"/>
                        </a:rPr>
                        <a:t>%</a:t>
                      </a:r>
                      <a:endParaRPr lang="zh-CN" sz="2000" b="0" kern="100" baseline="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  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3.67×10</a:t>
                      </a:r>
                      <a:r>
                        <a:rPr lang="en-US" sz="20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-2</a:t>
                      </a:r>
                      <a:endParaRPr lang="zh-CN" sz="2000" kern="1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89154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  1.5 </a:t>
                      </a: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               </a:t>
                      </a: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altLang="zh-CN" sz="2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1.9</a:t>
                      </a:r>
                      <a:r>
                        <a:rPr lang="en-US" altLang="zh-CN" sz="2000" b="0" kern="100" baseline="0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% (optimal)</a:t>
                      </a:r>
                      <a:endParaRPr lang="zh-CN" sz="2000" b="0" kern="100" baseline="30000" dirty="0">
                        <a:solidFill>
                          <a:srgbClr val="FF0000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indent="-457200" algn="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    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5.46×10</a:t>
                      </a:r>
                      <a:r>
                        <a:rPr lang="en-US" sz="20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-2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7.52×10</a:t>
                      </a:r>
                      <a:r>
                        <a:rPr lang="en-US" sz="2000" kern="1200" baseline="30000" dirty="0">
                          <a:solidFill>
                            <a:srgbClr val="FF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-3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  <a:tr h="3599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2.0 </a:t>
                      </a:r>
                      <a:r>
                        <a:rPr lang="en-US" altLang="zh-CN" sz="2000" b="0" kern="10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%</a:t>
                      </a:r>
                      <a:endParaRPr lang="zh-CN" sz="2000" b="0" kern="100" baseline="0" dirty="0">
                        <a:solidFill>
                          <a:schemeClr val="tx1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    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2.78×10</a:t>
                      </a:r>
                      <a:r>
                        <a:rPr lang="en-US" sz="2000" kern="12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-4</a:t>
                      </a:r>
                      <a:endParaRPr lang="zh-CN" sz="2000" kern="100" dirty="0">
                        <a:solidFill>
                          <a:schemeClr val="tx1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93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Surfactant + 0.1 %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0" kern="100" baseline="0" dirty="0" smtClean="0"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PEG Bottlebrush</a:t>
                      </a:r>
                      <a:endParaRPr lang="zh-CN" altLang="en-US" sz="2000" b="0" kern="100" baseline="0" dirty="0" smtClean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000" b="0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 1.4 </a:t>
                      </a:r>
                      <a:r>
                        <a:rPr lang="en-US" altLang="zh-CN" sz="2000" b="0" kern="100" baseline="0" dirty="0" smtClean="0">
                          <a:effectLst/>
                          <a:latin typeface="Arial"/>
                          <a:ea typeface="宋体"/>
                          <a:cs typeface="Arial"/>
                        </a:rPr>
                        <a:t>%</a:t>
                      </a:r>
                      <a:endParaRPr lang="zh-CN" sz="2000" b="0" kern="100" baseline="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indent="457200" algn="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4.69×10</a:t>
                      </a:r>
                      <a:r>
                        <a:rPr lang="en-US" sz="2000" kern="12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-2</a:t>
                      </a:r>
                      <a:endParaRPr lang="zh-CN" sz="2000" kern="100" dirty="0"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684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0" kern="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2.0 </a:t>
                      </a:r>
                      <a:r>
                        <a:rPr lang="en-US" altLang="zh-CN" sz="2000" b="0" kern="100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%</a:t>
                      </a:r>
                      <a:endParaRPr lang="zh-CN" sz="2000" b="0" kern="100" baseline="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      3.78×10</a:t>
                      </a:r>
                      <a:r>
                        <a:rPr lang="en-US" sz="2000" kern="1200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宋体"/>
                          <a:cs typeface="Arial"/>
                        </a:rPr>
                        <a:t>-4</a:t>
                      </a:r>
                      <a:endParaRPr lang="zh-CN" sz="2000" kern="100" dirty="0">
                        <a:solidFill>
                          <a:srgbClr val="000000"/>
                        </a:solidFill>
                        <a:effectLst/>
                        <a:latin typeface="Arial"/>
                        <a:ea typeface="宋体"/>
                        <a:cs typeface="Arial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0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77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Hypothesis: surfactant/polymer associations</a:t>
            </a:r>
            <a:endParaRPr lang="en-US" sz="3200" dirty="0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1540"/>
            <a:ext cx="7391400" cy="3744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264870"/>
            <a:ext cx="777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latin typeface="Arial"/>
                <a:cs typeface="Arial"/>
              </a:rPr>
              <a:t>Associations between polymer and surfactant result in a shift in the phase behavior and decrease in the IFT</a:t>
            </a:r>
          </a:p>
          <a:p>
            <a:endParaRPr lang="en-US" altLang="zh-CN" sz="2200" dirty="0">
              <a:latin typeface="Arial"/>
              <a:cs typeface="Arial"/>
            </a:endParaRPr>
          </a:p>
          <a:p>
            <a:r>
              <a:rPr lang="en-US" altLang="zh-CN" sz="2200" dirty="0" smtClean="0">
                <a:latin typeface="Arial"/>
                <a:cs typeface="Arial"/>
              </a:rPr>
              <a:t>Associations can increase the CMC</a:t>
            </a:r>
            <a:endParaRPr lang="en-US" altLang="zh-CN"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00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>
            <a:spLocks noGrp="1"/>
          </p:cNvSpPr>
          <p:nvPr>
            <p:ph type="title"/>
          </p:nvPr>
        </p:nvSpPr>
        <p:spPr>
          <a:xfrm>
            <a:off x="1409700" y="0"/>
            <a:ext cx="6057900" cy="1143000"/>
          </a:xfrm>
        </p:spPr>
        <p:txBody>
          <a:bodyPr lIns="90489" tIns="44448" rIns="90489" bIns="44448" anchorCtr="1">
            <a:noAutofit/>
          </a:bodyPr>
          <a:lstStyle/>
          <a:p>
            <a:pPr algn="ctr" eaLnBrk="1" hangingPunct="1"/>
            <a:r>
              <a:rPr lang="en-US" altLang="zh-CN" sz="3600" dirty="0"/>
              <a:t>Conclusions: </a:t>
            </a:r>
            <a:r>
              <a:rPr lang="en-US" altLang="zh-CN" sz="3600" dirty="0" err="1"/>
              <a:t>Bottlerush</a:t>
            </a:r>
            <a:r>
              <a:rPr lang="en-US" altLang="zh-CN" sz="3600" dirty="0"/>
              <a:t>- Surfactant Hybrids</a:t>
            </a:r>
          </a:p>
        </p:txBody>
      </p:sp>
      <p:sp>
        <p:nvSpPr>
          <p:cNvPr id="45059" name="Text Box 15"/>
          <p:cNvSpPr txBox="1">
            <a:spLocks noChangeArrowheads="1"/>
          </p:cNvSpPr>
          <p:nvPr/>
        </p:nvSpPr>
        <p:spPr bwMode="auto">
          <a:xfrm>
            <a:off x="0" y="1447800"/>
            <a:ext cx="9144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975" lvl="1">
              <a:spcAft>
                <a:spcPts val="600"/>
              </a:spcAft>
              <a:buSzPct val="150000"/>
              <a:tabLst>
                <a:tab pos="465138" algn="l"/>
              </a:tabLst>
            </a:pPr>
            <a:r>
              <a:rPr lang="en-US" altLang="zh-CN" sz="1600" b="1" dirty="0">
                <a:latin typeface="Arial Narrow" pitchFamily="34" charset="0"/>
                <a:ea typeface="宋体" pitchFamily="2" charset="-122"/>
              </a:rPr>
              <a:t>●</a:t>
            </a: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Bottlebrush polymers give only a modest reduction in oil/water IFT.</a:t>
            </a:r>
          </a:p>
          <a:p>
            <a:pPr marL="53975" lvl="1">
              <a:spcAft>
                <a:spcPts val="600"/>
              </a:spcAft>
              <a:buSzPct val="150000"/>
              <a:tabLst>
                <a:tab pos="465138" algn="l"/>
              </a:tabLst>
            </a:pPr>
            <a:endParaRPr lang="en-US" altLang="zh-CN" sz="2800" kern="100" dirty="0">
              <a:latin typeface="Arial" pitchFamily="34" charset="0"/>
              <a:ea typeface="宋体"/>
              <a:cs typeface="Arial" pitchFamily="34" charset="0"/>
            </a:endParaRPr>
          </a:p>
          <a:p>
            <a:pPr marL="53975" lvl="1">
              <a:spcAft>
                <a:spcPts val="600"/>
              </a:spcAft>
              <a:buSzPct val="150000"/>
              <a:tabLst>
                <a:tab pos="465138" algn="l"/>
              </a:tabLst>
            </a:pPr>
            <a:r>
              <a:rPr lang="en-US" altLang="zh-CN" sz="1600" b="1" dirty="0">
                <a:latin typeface="Arial Narrow" pitchFamily="34" charset="0"/>
                <a:ea typeface="宋体" pitchFamily="2" charset="-122"/>
              </a:rPr>
              <a:t>●</a:t>
            </a: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Blends of bottlebrush polymers with surfactant result </a:t>
            </a:r>
            <a:r>
              <a:rPr lang="en-US" altLang="zh-CN" sz="2800" kern="100" dirty="0" smtClean="0">
                <a:latin typeface="Arial" pitchFamily="34" charset="0"/>
                <a:ea typeface="宋体"/>
                <a:cs typeface="Arial" pitchFamily="34" charset="0"/>
              </a:rPr>
              <a:t>in significant changes to the surfactant phase behavior and a decrease in the IFT at optimal salinities</a:t>
            </a:r>
            <a:endParaRPr lang="en-US" altLang="zh-CN" sz="2800" kern="100" dirty="0">
              <a:latin typeface="Arial" pitchFamily="34" charset="0"/>
              <a:ea typeface="宋体"/>
              <a:cs typeface="Arial" pitchFamily="34" charset="0"/>
            </a:endParaRPr>
          </a:p>
          <a:p>
            <a:pPr marL="53975" lvl="1">
              <a:spcAft>
                <a:spcPts val="600"/>
              </a:spcAft>
              <a:buSzPct val="150000"/>
              <a:tabLst>
                <a:tab pos="465138" algn="l"/>
              </a:tabLst>
            </a:pPr>
            <a:endParaRPr lang="en-US" altLang="zh-CN" sz="2800" kern="100" dirty="0">
              <a:latin typeface="Arial" pitchFamily="34" charset="0"/>
              <a:ea typeface="宋体"/>
              <a:cs typeface="Arial" pitchFamily="34" charset="0"/>
            </a:endParaRPr>
          </a:p>
          <a:p>
            <a:pPr marL="53975" lvl="1">
              <a:spcAft>
                <a:spcPts val="600"/>
              </a:spcAft>
              <a:buSzPct val="150000"/>
              <a:tabLst>
                <a:tab pos="465138" algn="l"/>
              </a:tabLst>
            </a:pPr>
            <a:r>
              <a:rPr lang="en-US" altLang="zh-CN" sz="1600" b="1" dirty="0">
                <a:latin typeface="Arial Narrow" pitchFamily="34" charset="0"/>
                <a:ea typeface="宋体" pitchFamily="2" charset="-122"/>
              </a:rPr>
              <a:t>●</a:t>
            </a: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Small </a:t>
            </a:r>
            <a:r>
              <a:rPr lang="en-US" altLang="zh-CN" sz="2800" kern="100" dirty="0" smtClean="0">
                <a:latin typeface="Arial" pitchFamily="34" charset="0"/>
                <a:ea typeface="宋体"/>
                <a:cs typeface="Arial" pitchFamily="34" charset="0"/>
              </a:rPr>
              <a:t>amount </a:t>
            </a: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of </a:t>
            </a:r>
            <a:r>
              <a:rPr lang="en-US" altLang="zh-CN" sz="2800" kern="100" dirty="0" smtClean="0">
                <a:latin typeface="Arial" pitchFamily="34" charset="0"/>
                <a:ea typeface="宋体"/>
                <a:cs typeface="Arial" pitchFamily="34" charset="0"/>
              </a:rPr>
              <a:t>bottlebrush polymer additive </a:t>
            </a: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(</a:t>
            </a:r>
            <a:r>
              <a:rPr lang="en-US" altLang="zh-CN" sz="2800" kern="100" dirty="0" smtClean="0">
                <a:latin typeface="Arial" pitchFamily="34" charset="0"/>
                <a:ea typeface="宋体"/>
                <a:cs typeface="Arial" pitchFamily="34" charset="0"/>
              </a:rPr>
              <a:t>0.1wt </a:t>
            </a: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%) produces significant reductions in IFT</a:t>
            </a:r>
          </a:p>
          <a:p>
            <a:pPr marL="292100" lvl="1" indent="-238125">
              <a:spcAft>
                <a:spcPts val="600"/>
              </a:spcAft>
              <a:buSzPct val="150000"/>
              <a:buFont typeface="Arial" pitchFamily="34" charset="0"/>
              <a:buChar char="•"/>
              <a:tabLst>
                <a:tab pos="465138" algn="l"/>
              </a:tabLst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225261" y="1219200"/>
            <a:ext cx="8426777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2100" lvl="1" indent="-238125" algn="ctr">
              <a:spcAft>
                <a:spcPts val="600"/>
              </a:spcAft>
              <a:buSzPct val="150000"/>
              <a:tabLst>
                <a:tab pos="465138" algn="l"/>
              </a:tabLst>
            </a:pPr>
            <a:endParaRPr lang="en-US" altLang="zh-CN" sz="3200" b="1" dirty="0">
              <a:latin typeface="Arial Narrow" pitchFamily="34" charset="0"/>
              <a:ea typeface="宋体" pitchFamily="2" charset="-122"/>
            </a:endParaRPr>
          </a:p>
          <a:p>
            <a:pPr marL="53975" lvl="1" indent="-238125">
              <a:spcAft>
                <a:spcPts val="600"/>
              </a:spcAft>
              <a:buSzPct val="15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altLang="zh-CN" sz="2800" kern="100" dirty="0">
                <a:latin typeface="Arial" pitchFamily="34" charset="0"/>
                <a:cs typeface="Arial" pitchFamily="34" charset="0"/>
              </a:rPr>
              <a:t>Measure the critical micelle concentration (CMC) of bottlebrush/surfactant blends</a:t>
            </a:r>
          </a:p>
          <a:p>
            <a:pPr marL="53975" lvl="1" indent="-238125">
              <a:spcAft>
                <a:spcPts val="600"/>
              </a:spcAft>
              <a:buSzPct val="150000"/>
              <a:buFont typeface="Arial" pitchFamily="34" charset="0"/>
              <a:buChar char="•"/>
              <a:tabLst>
                <a:tab pos="465138" algn="l"/>
              </a:tabLst>
            </a:pPr>
            <a:endParaRPr lang="en-US" altLang="zh-CN" sz="2800" kern="100" dirty="0" smtClean="0">
              <a:latin typeface="Arial" pitchFamily="34" charset="0"/>
              <a:ea typeface="宋体"/>
              <a:cs typeface="Arial" pitchFamily="34" charset="0"/>
            </a:endParaRPr>
          </a:p>
          <a:p>
            <a:pPr marL="53975" lvl="1" indent="-238125">
              <a:spcAft>
                <a:spcPts val="600"/>
              </a:spcAft>
              <a:buSzPct val="15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altLang="zh-CN" sz="2800" kern="100" dirty="0" smtClean="0">
                <a:latin typeface="Arial" pitchFamily="34" charset="0"/>
                <a:ea typeface="宋体"/>
                <a:cs typeface="Arial" pitchFamily="34" charset="0"/>
              </a:rPr>
              <a:t>Characterize surfactant-bottlebrush associations through dynamic light scattering, X-ray scattering, and electron microscopy</a:t>
            </a:r>
            <a:endParaRPr lang="en-US" altLang="zh-CN" sz="2800" kern="100" dirty="0">
              <a:latin typeface="Arial" pitchFamily="34" charset="0"/>
              <a:ea typeface="宋体"/>
              <a:cs typeface="Arial" pitchFamily="34" charset="0"/>
            </a:endParaRPr>
          </a:p>
          <a:p>
            <a:pPr marL="53975" lvl="1" indent="-238125">
              <a:spcAft>
                <a:spcPts val="600"/>
              </a:spcAft>
              <a:buSzPct val="150000"/>
              <a:buFont typeface="Arial" pitchFamily="34" charset="0"/>
              <a:buChar char="•"/>
              <a:tabLst>
                <a:tab pos="465138" algn="l"/>
              </a:tabLst>
            </a:pPr>
            <a:endParaRPr lang="en-US" altLang="zh-CN" sz="2800" kern="100" dirty="0">
              <a:latin typeface="Arial" pitchFamily="34" charset="0"/>
              <a:ea typeface="宋体"/>
              <a:cs typeface="Arial" pitchFamily="34" charset="0"/>
            </a:endParaRPr>
          </a:p>
          <a:p>
            <a:pPr marL="53975" lvl="1" indent="-238125">
              <a:spcAft>
                <a:spcPts val="600"/>
              </a:spcAft>
              <a:buSzPct val="150000"/>
              <a:buFont typeface="Arial" pitchFamily="34" charset="0"/>
              <a:buChar char="•"/>
              <a:tabLst>
                <a:tab pos="465138" algn="l"/>
              </a:tabLst>
            </a:pPr>
            <a:r>
              <a:rPr lang="en-US" altLang="zh-CN" sz="2800" kern="100" dirty="0">
                <a:latin typeface="Arial" pitchFamily="34" charset="0"/>
                <a:ea typeface="宋体"/>
                <a:cs typeface="Arial" pitchFamily="34" charset="0"/>
              </a:rPr>
              <a:t>Analyze the rheological properties of bottlebrush polymer/surfactant blends</a:t>
            </a:r>
          </a:p>
        </p:txBody>
      </p:sp>
      <p:sp>
        <p:nvSpPr>
          <p:cNvPr id="6" name="Text Box 2"/>
          <p:cNvSpPr txBox="1">
            <a:spLocks/>
          </p:cNvSpPr>
          <p:nvPr/>
        </p:nvSpPr>
        <p:spPr>
          <a:xfrm>
            <a:off x="1409700" y="0"/>
            <a:ext cx="6057900" cy="1143000"/>
          </a:xfrm>
          <a:prstGeom prst="rect">
            <a:avLst/>
          </a:prstGeom>
        </p:spPr>
        <p:txBody>
          <a:bodyPr vert="horz" lIns="90489" tIns="44448" rIns="90489" bIns="44448" rtlCol="0" anchor="ctr" anchorCtr="1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292100" lvl="1" indent="-238125" algn="ctr">
              <a:spcAft>
                <a:spcPts val="600"/>
              </a:spcAft>
              <a:buSzPct val="150000"/>
              <a:tabLst>
                <a:tab pos="465138" algn="l"/>
              </a:tabLst>
            </a:pPr>
            <a:r>
              <a:rPr lang="en-US" altLang="zh-CN" sz="36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Future Work</a:t>
            </a:r>
          </a:p>
        </p:txBody>
      </p:sp>
    </p:spTree>
    <p:extLst>
      <p:ext uri="{BB962C8B-B14F-4D97-AF65-F5344CB8AC3E}">
        <p14:creationId xmlns:p14="http://schemas.microsoft.com/office/powerpoint/2010/main" val="251957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52600" y="3124200"/>
            <a:ext cx="548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Thanks for your attention!</a:t>
            </a:r>
          </a:p>
          <a:p>
            <a:endParaRPr lang="en-US" altLang="zh-CN" sz="3600" b="1" dirty="0"/>
          </a:p>
          <a:p>
            <a:r>
              <a:rPr lang="en-US" altLang="zh-CN" sz="3600" b="1" dirty="0" smtClean="0"/>
              <a:t>Question?</a:t>
            </a:r>
          </a:p>
          <a:p>
            <a:endParaRPr lang="zh-CN" alt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2400" y="1447800"/>
            <a:ext cx="8686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b="1" dirty="0">
                <a:latin typeface="Arial Narrow" pitchFamily="34" charset="0"/>
                <a:ea typeface="宋体" pitchFamily="2" charset="-122"/>
              </a:rPr>
              <a:t>The authors acknowledge the financial support from Rice University Consortium for Processes in Porous Media</a:t>
            </a:r>
            <a:endParaRPr lang="zh-CN" altLang="en-US" sz="2600" b="1" dirty="0">
              <a:latin typeface="Arial Narrow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607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 slides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2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5" y="1808158"/>
            <a:ext cx="4524731" cy="353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OXS + linear PNIPAAM phase behavior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89" y="1808158"/>
            <a:ext cx="4343400" cy="278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38300" y="1143000"/>
            <a:ext cx="6362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Arial" pitchFamily="34" charset="0"/>
                <a:cs typeface="Arial" pitchFamily="34" charset="0"/>
              </a:rPr>
              <a:t>Salinity scan of OXS surfactant-PNIPAM linear polymer</a:t>
            </a:r>
            <a:endParaRPr lang="zh-CN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383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2% Surfactant, 2.5% alcohol, 1mL octane, 0.1 % polymer, </a:t>
            </a:r>
            <a:r>
              <a:rPr lang="en-US" altLang="zh-CN" i="1" dirty="0"/>
              <a:t>1.4</a:t>
            </a:r>
            <a:r>
              <a:rPr lang="en-US" altLang="zh-CN" i="1" dirty="0" smtClean="0"/>
              <a:t>%-2.0%NaCl</a:t>
            </a:r>
            <a:endParaRPr lang="zh-CN" altLang="en-US" i="1" dirty="0"/>
          </a:p>
        </p:txBody>
      </p:sp>
      <p:cxnSp>
        <p:nvCxnSpPr>
          <p:cNvPr id="13" name="直接箭头连接符 12"/>
          <p:cNvCxnSpPr>
            <a:stCxn id="14" idx="0"/>
          </p:cNvCxnSpPr>
          <p:nvPr/>
        </p:nvCxnSpPr>
        <p:spPr>
          <a:xfrm flipV="1">
            <a:off x="1409700" y="4343400"/>
            <a:ext cx="1257300" cy="1295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33400" y="5638800"/>
            <a:ext cx="17526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Optimal salinity over 1.9wt%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156592" y="4648200"/>
            <a:ext cx="37573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itchFamily="34" charset="0"/>
                <a:cs typeface="Arial" pitchFamily="34" charset="0"/>
              </a:rPr>
              <a:t>From salinity scan, the optimal salinity for pure OXS surfactant-PNIPAM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linear </a:t>
            </a:r>
            <a:r>
              <a:rPr lang="en-US" altLang="zh-CN" sz="1400" dirty="0" err="1" smtClean="0">
                <a:latin typeface="Arial" pitchFamily="34" charset="0"/>
                <a:cs typeface="Arial" pitchFamily="34" charset="0"/>
              </a:rPr>
              <a:t>macromonomer</a:t>
            </a:r>
            <a:r>
              <a:rPr lang="zh-CN" alt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1400" dirty="0" smtClean="0">
                <a:latin typeface="Arial" pitchFamily="34" charset="0"/>
                <a:cs typeface="Arial" pitchFamily="34" charset="0"/>
              </a:rPr>
              <a:t>blend </a:t>
            </a:r>
            <a:r>
              <a:rPr lang="en-US" altLang="zh-CN" sz="1400" dirty="0">
                <a:latin typeface="Arial" pitchFamily="34" charset="0"/>
                <a:cs typeface="Arial" pitchFamily="34" charset="0"/>
              </a:rPr>
              <a:t>is around 1.7wt%</a:t>
            </a:r>
            <a:endParaRPr lang="zh-CN" altLang="en-US" sz="1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Straight Arrow Connector 12"/>
          <p:cNvCxnSpPr/>
          <p:nvPr/>
        </p:nvCxnSpPr>
        <p:spPr>
          <a:xfrm>
            <a:off x="5323711" y="4648200"/>
            <a:ext cx="3286889" cy="1"/>
          </a:xfrm>
          <a:prstGeom prst="straightConnector1">
            <a:avLst/>
          </a:prstGeom>
          <a:ln w="28575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13"/>
          <p:cNvSpPr/>
          <p:nvPr/>
        </p:nvSpPr>
        <p:spPr>
          <a:xfrm>
            <a:off x="4577741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1.4 %</a:t>
            </a:r>
          </a:p>
        </p:txBody>
      </p:sp>
      <p:sp>
        <p:nvSpPr>
          <p:cNvPr id="25" name="Rectangle 14"/>
          <p:cNvSpPr/>
          <p:nvPr/>
        </p:nvSpPr>
        <p:spPr>
          <a:xfrm>
            <a:off x="8565145" y="45720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2.4 </a:t>
            </a:r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58594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35594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16813" y="1220051"/>
            <a:ext cx="88169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 dirty="0">
                <a:latin typeface="Arial Narrow" pitchFamily="34" charset="0"/>
                <a:ea typeface="宋体" pitchFamily="2" charset="-122"/>
              </a:rPr>
              <a:t>The phase behavior of surfactant and surfactant blends can be analyzed through salinity scans</a:t>
            </a:r>
            <a:endParaRPr lang="zh-CN" altLang="en-US" sz="1800" b="1" dirty="0">
              <a:latin typeface="Arial Narrow" pitchFamily="34" charset="0"/>
              <a:ea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8965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phase behavior goes from Winsor Type I to Winsor </a:t>
            </a:r>
            <a:r>
              <a:rPr lang="en-US" altLang="zh-CN" dirty="0" err="1" smtClean="0"/>
              <a:t>Type</a:t>
            </a:r>
            <a:r>
              <a:rPr lang="en-US" altLang="zh-CN" dirty="0" err="1" smtClean="0">
                <a:latin typeface="宋体"/>
                <a:ea typeface="宋体"/>
              </a:rPr>
              <a:t>Ⅱ</a:t>
            </a:r>
            <a:r>
              <a:rPr lang="en-US" altLang="zh-CN" dirty="0" err="1" smtClean="0"/>
              <a:t>with</a:t>
            </a:r>
            <a:r>
              <a:rPr lang="en-US" altLang="zh-CN" dirty="0" smtClean="0"/>
              <a:t> the increase in salinity. A </a:t>
            </a:r>
            <a:r>
              <a:rPr lang="en-US" altLang="zh-CN" dirty="0" err="1" smtClean="0"/>
              <a:t>bicontinuous</a:t>
            </a:r>
            <a:r>
              <a:rPr lang="en-US" altLang="zh-CN" dirty="0" smtClean="0"/>
              <a:t> middle phase may result in ultralow interfacial tension (IFT) values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45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000" dirty="0" smtClean="0"/>
              <a:t>Polymer additives can influence phase behavior and </a:t>
            </a:r>
            <a:r>
              <a:rPr lang="en-US" altLang="zh-CN" sz="3000" dirty="0" smtClean="0"/>
              <a:t>micelle </a:t>
            </a:r>
            <a:r>
              <a:rPr lang="en-US" altLang="zh-CN" sz="3000" dirty="0" smtClean="0"/>
              <a:t>structure</a:t>
            </a:r>
            <a:endParaRPr lang="zh-CN" alt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25" y="1295400"/>
            <a:ext cx="4590621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82" y="4267200"/>
            <a:ext cx="366079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i="1" dirty="0"/>
              <a:t>R. </a:t>
            </a:r>
            <a:r>
              <a:rPr lang="en-US" altLang="zh-CN" sz="1600" i="1" dirty="0" err="1" smtClean="0"/>
              <a:t>Nagarajan</a:t>
            </a:r>
            <a:r>
              <a:rPr lang="en-US" altLang="zh-CN" sz="1600" i="1" dirty="0" smtClean="0"/>
              <a:t>, J</a:t>
            </a:r>
            <a:r>
              <a:rPr lang="en-US" altLang="zh-CN" sz="1600" i="1" dirty="0"/>
              <a:t>. Chem. Phys. 90 (3), 1 February 1989</a:t>
            </a:r>
            <a:endParaRPr lang="zh-CN" altLang="en-US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5257800"/>
            <a:ext cx="83957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/>
              <a:t>What will happen to phase behavior, interfacial tension(IFT) and CMC if we add polymers or polymer coated nanoparticles into this system? </a:t>
            </a:r>
            <a:endParaRPr lang="zh-CN" altLang="en-US" sz="2800" b="1" dirty="0"/>
          </a:p>
        </p:txBody>
      </p:sp>
      <p:grpSp>
        <p:nvGrpSpPr>
          <p:cNvPr id="8" name="组合 4"/>
          <p:cNvGrpSpPr/>
          <p:nvPr/>
        </p:nvGrpSpPr>
        <p:grpSpPr>
          <a:xfrm>
            <a:off x="5562600" y="1447800"/>
            <a:ext cx="2669762" cy="1646770"/>
            <a:chOff x="990600" y="1846031"/>
            <a:chExt cx="2669762" cy="1646770"/>
          </a:xfrm>
        </p:grpSpPr>
        <p:sp>
          <p:nvSpPr>
            <p:cNvPr id="9" name="Freeform 8"/>
            <p:cNvSpPr/>
            <p:nvPr/>
          </p:nvSpPr>
          <p:spPr>
            <a:xfrm>
              <a:off x="990600" y="2323221"/>
              <a:ext cx="458475" cy="458475"/>
            </a:xfrm>
            <a:custGeom>
              <a:avLst/>
              <a:gdLst>
                <a:gd name="connsiteX0" fmla="*/ 520995 w 520995"/>
                <a:gd name="connsiteY0" fmla="*/ 520995 h 520995"/>
                <a:gd name="connsiteX1" fmla="*/ 404037 w 520995"/>
                <a:gd name="connsiteY1" fmla="*/ 255181 h 520995"/>
                <a:gd name="connsiteX2" fmla="*/ 53163 w 520995"/>
                <a:gd name="connsiteY2" fmla="*/ 340241 h 520995"/>
                <a:gd name="connsiteX3" fmla="*/ 85060 w 520995"/>
                <a:gd name="connsiteY3" fmla="*/ 0 h 520995"/>
                <a:gd name="connsiteX4" fmla="*/ 85060 w 520995"/>
                <a:gd name="connsiteY4" fmla="*/ 0 h 520995"/>
                <a:gd name="connsiteX5" fmla="*/ 106325 w 520995"/>
                <a:gd name="connsiteY5" fmla="*/ 10632 h 52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0995" h="520995">
                  <a:moveTo>
                    <a:pt x="520995" y="520995"/>
                  </a:moveTo>
                  <a:cubicBezTo>
                    <a:pt x="501502" y="403151"/>
                    <a:pt x="482009" y="285307"/>
                    <a:pt x="404037" y="255181"/>
                  </a:cubicBezTo>
                  <a:cubicBezTo>
                    <a:pt x="326065" y="225055"/>
                    <a:pt x="106326" y="382771"/>
                    <a:pt x="53163" y="340241"/>
                  </a:cubicBezTo>
                  <a:cubicBezTo>
                    <a:pt x="0" y="297711"/>
                    <a:pt x="85060" y="0"/>
                    <a:pt x="85060" y="0"/>
                  </a:cubicBezTo>
                  <a:lnTo>
                    <a:pt x="85060" y="0"/>
                  </a:lnTo>
                  <a:lnTo>
                    <a:pt x="106325" y="10632"/>
                  </a:ln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6"/>
            <p:cNvSpPr/>
            <p:nvPr/>
          </p:nvSpPr>
          <p:spPr>
            <a:xfrm>
              <a:off x="1333677" y="2154801"/>
              <a:ext cx="265104" cy="477189"/>
            </a:xfrm>
            <a:custGeom>
              <a:avLst/>
              <a:gdLst>
                <a:gd name="connsiteX0" fmla="*/ 301255 w 301255"/>
                <a:gd name="connsiteY0" fmla="*/ 542260 h 542260"/>
                <a:gd name="connsiteX1" fmla="*/ 24809 w 301255"/>
                <a:gd name="connsiteY1" fmla="*/ 244548 h 542260"/>
                <a:gd name="connsiteX2" fmla="*/ 152399 w 301255"/>
                <a:gd name="connsiteY2" fmla="*/ 106325 h 542260"/>
                <a:gd name="connsiteX3" fmla="*/ 3544 w 301255"/>
                <a:gd name="connsiteY3" fmla="*/ 0 h 54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255" h="542260">
                  <a:moveTo>
                    <a:pt x="301255" y="542260"/>
                  </a:moveTo>
                  <a:cubicBezTo>
                    <a:pt x="175436" y="429732"/>
                    <a:pt x="49618" y="317204"/>
                    <a:pt x="24809" y="244548"/>
                  </a:cubicBezTo>
                  <a:cubicBezTo>
                    <a:pt x="0" y="171892"/>
                    <a:pt x="155943" y="147083"/>
                    <a:pt x="152399" y="106325"/>
                  </a:cubicBezTo>
                  <a:cubicBezTo>
                    <a:pt x="148855" y="65567"/>
                    <a:pt x="76199" y="32783"/>
                    <a:pt x="3544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7"/>
            <p:cNvSpPr/>
            <p:nvPr/>
          </p:nvSpPr>
          <p:spPr>
            <a:xfrm>
              <a:off x="1862327" y="1846031"/>
              <a:ext cx="160622" cy="626895"/>
            </a:xfrm>
            <a:custGeom>
              <a:avLst/>
              <a:gdLst>
                <a:gd name="connsiteX0" fmla="*/ 30125 w 182525"/>
                <a:gd name="connsiteY0" fmla="*/ 712381 h 712381"/>
                <a:gd name="connsiteX1" fmla="*/ 178981 w 182525"/>
                <a:gd name="connsiteY1" fmla="*/ 404037 h 712381"/>
                <a:gd name="connsiteX2" fmla="*/ 8860 w 182525"/>
                <a:gd name="connsiteY2" fmla="*/ 287079 h 712381"/>
                <a:gd name="connsiteX3" fmla="*/ 125818 w 182525"/>
                <a:gd name="connsiteY3" fmla="*/ 0 h 71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525" h="712381">
                  <a:moveTo>
                    <a:pt x="30125" y="712381"/>
                  </a:moveTo>
                  <a:cubicBezTo>
                    <a:pt x="106325" y="593651"/>
                    <a:pt x="182525" y="474921"/>
                    <a:pt x="178981" y="404037"/>
                  </a:cubicBezTo>
                  <a:cubicBezTo>
                    <a:pt x="175437" y="333153"/>
                    <a:pt x="17720" y="354418"/>
                    <a:pt x="8860" y="287079"/>
                  </a:cubicBezTo>
                  <a:cubicBezTo>
                    <a:pt x="0" y="219740"/>
                    <a:pt x="62909" y="109870"/>
                    <a:pt x="125818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8"/>
            <p:cNvSpPr/>
            <p:nvPr/>
          </p:nvSpPr>
          <p:spPr>
            <a:xfrm>
              <a:off x="1527048" y="2753626"/>
              <a:ext cx="382063" cy="439762"/>
            </a:xfrm>
            <a:custGeom>
              <a:avLst/>
              <a:gdLst>
                <a:gd name="connsiteX0" fmla="*/ 17721 w 434163"/>
                <a:gd name="connsiteY0" fmla="*/ 0 h 499730"/>
                <a:gd name="connsiteX1" fmla="*/ 60251 w 434163"/>
                <a:gd name="connsiteY1" fmla="*/ 233917 h 499730"/>
                <a:gd name="connsiteX2" fmla="*/ 379228 w 434163"/>
                <a:gd name="connsiteY2" fmla="*/ 276447 h 499730"/>
                <a:gd name="connsiteX3" fmla="*/ 389860 w 434163"/>
                <a:gd name="connsiteY3" fmla="*/ 499730 h 499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4163" h="499730">
                  <a:moveTo>
                    <a:pt x="17721" y="0"/>
                  </a:moveTo>
                  <a:cubicBezTo>
                    <a:pt x="8860" y="93921"/>
                    <a:pt x="0" y="187843"/>
                    <a:pt x="60251" y="233917"/>
                  </a:cubicBezTo>
                  <a:cubicBezTo>
                    <a:pt x="120502" y="279991"/>
                    <a:pt x="324293" y="232145"/>
                    <a:pt x="379228" y="276447"/>
                  </a:cubicBezTo>
                  <a:cubicBezTo>
                    <a:pt x="434163" y="320749"/>
                    <a:pt x="412011" y="410239"/>
                    <a:pt x="389860" y="49973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9"/>
            <p:cNvSpPr/>
            <p:nvPr/>
          </p:nvSpPr>
          <p:spPr>
            <a:xfrm>
              <a:off x="1682991" y="2622633"/>
              <a:ext cx="411693" cy="495903"/>
            </a:xfrm>
            <a:custGeom>
              <a:avLst/>
              <a:gdLst>
                <a:gd name="connsiteX0" fmla="*/ 0 w 467833"/>
                <a:gd name="connsiteY0" fmla="*/ 0 h 563526"/>
                <a:gd name="connsiteX1" fmla="*/ 244549 w 467833"/>
                <a:gd name="connsiteY1" fmla="*/ 318977 h 563526"/>
                <a:gd name="connsiteX2" fmla="*/ 446568 w 467833"/>
                <a:gd name="connsiteY2" fmla="*/ 382773 h 563526"/>
                <a:gd name="connsiteX3" fmla="*/ 372140 w 467833"/>
                <a:gd name="connsiteY3" fmla="*/ 563526 h 563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833" h="563526">
                  <a:moveTo>
                    <a:pt x="0" y="0"/>
                  </a:moveTo>
                  <a:cubicBezTo>
                    <a:pt x="85060" y="127591"/>
                    <a:pt x="170121" y="255182"/>
                    <a:pt x="244549" y="318977"/>
                  </a:cubicBezTo>
                  <a:cubicBezTo>
                    <a:pt x="318977" y="382773"/>
                    <a:pt x="425303" y="342015"/>
                    <a:pt x="446568" y="382773"/>
                  </a:cubicBezTo>
                  <a:cubicBezTo>
                    <a:pt x="467833" y="423531"/>
                    <a:pt x="419986" y="493528"/>
                    <a:pt x="372140" y="563526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0"/>
            <p:cNvSpPr/>
            <p:nvPr/>
          </p:nvSpPr>
          <p:spPr>
            <a:xfrm>
              <a:off x="2033866" y="1948954"/>
              <a:ext cx="266664" cy="561399"/>
            </a:xfrm>
            <a:custGeom>
              <a:avLst/>
              <a:gdLst>
                <a:gd name="connsiteX0" fmla="*/ 58479 w 303028"/>
                <a:gd name="connsiteY0" fmla="*/ 637954 h 637954"/>
                <a:gd name="connsiteX1" fmla="*/ 37214 w 303028"/>
                <a:gd name="connsiteY1" fmla="*/ 318977 h 637954"/>
                <a:gd name="connsiteX2" fmla="*/ 281763 w 303028"/>
                <a:gd name="connsiteY2" fmla="*/ 244549 h 637954"/>
                <a:gd name="connsiteX3" fmla="*/ 164805 w 303028"/>
                <a:gd name="connsiteY3" fmla="*/ 0 h 637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028" h="637954">
                  <a:moveTo>
                    <a:pt x="58479" y="637954"/>
                  </a:moveTo>
                  <a:cubicBezTo>
                    <a:pt x="29239" y="511249"/>
                    <a:pt x="0" y="384545"/>
                    <a:pt x="37214" y="318977"/>
                  </a:cubicBezTo>
                  <a:cubicBezTo>
                    <a:pt x="74428" y="253409"/>
                    <a:pt x="260498" y="297712"/>
                    <a:pt x="281763" y="244549"/>
                  </a:cubicBezTo>
                  <a:cubicBezTo>
                    <a:pt x="303028" y="191386"/>
                    <a:pt x="233916" y="95693"/>
                    <a:pt x="164805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1"/>
            <p:cNvSpPr/>
            <p:nvPr/>
          </p:nvSpPr>
          <p:spPr>
            <a:xfrm>
              <a:off x="2685712" y="2447975"/>
              <a:ext cx="169979" cy="467833"/>
            </a:xfrm>
            <a:custGeom>
              <a:avLst/>
              <a:gdLst>
                <a:gd name="connsiteX0" fmla="*/ 159488 w 193158"/>
                <a:gd name="connsiteY0" fmla="*/ 531628 h 531628"/>
                <a:gd name="connsiteX1" fmla="*/ 10632 w 193158"/>
                <a:gd name="connsiteY1" fmla="*/ 350874 h 531628"/>
                <a:gd name="connsiteX2" fmla="*/ 191386 w 193158"/>
                <a:gd name="connsiteY2" fmla="*/ 116958 h 531628"/>
                <a:gd name="connsiteX3" fmla="*/ 0 w 193158"/>
                <a:gd name="connsiteY3" fmla="*/ 0 h 5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58" h="531628">
                  <a:moveTo>
                    <a:pt x="159488" y="531628"/>
                  </a:moveTo>
                  <a:cubicBezTo>
                    <a:pt x="82402" y="475807"/>
                    <a:pt x="5316" y="419986"/>
                    <a:pt x="10632" y="350874"/>
                  </a:cubicBezTo>
                  <a:cubicBezTo>
                    <a:pt x="15948" y="281762"/>
                    <a:pt x="193158" y="175437"/>
                    <a:pt x="191386" y="116958"/>
                  </a:cubicBezTo>
                  <a:cubicBezTo>
                    <a:pt x="189614" y="58479"/>
                    <a:pt x="94807" y="29239"/>
                    <a:pt x="0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2"/>
            <p:cNvSpPr/>
            <p:nvPr/>
          </p:nvSpPr>
          <p:spPr>
            <a:xfrm>
              <a:off x="3222159" y="2246808"/>
              <a:ext cx="169979" cy="467833"/>
            </a:xfrm>
            <a:custGeom>
              <a:avLst/>
              <a:gdLst>
                <a:gd name="connsiteX0" fmla="*/ 159488 w 193158"/>
                <a:gd name="connsiteY0" fmla="*/ 531628 h 531628"/>
                <a:gd name="connsiteX1" fmla="*/ 10632 w 193158"/>
                <a:gd name="connsiteY1" fmla="*/ 350874 h 531628"/>
                <a:gd name="connsiteX2" fmla="*/ 191386 w 193158"/>
                <a:gd name="connsiteY2" fmla="*/ 116958 h 531628"/>
                <a:gd name="connsiteX3" fmla="*/ 0 w 193158"/>
                <a:gd name="connsiteY3" fmla="*/ 0 h 5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58" h="531628">
                  <a:moveTo>
                    <a:pt x="159488" y="531628"/>
                  </a:moveTo>
                  <a:cubicBezTo>
                    <a:pt x="82402" y="475807"/>
                    <a:pt x="5316" y="419986"/>
                    <a:pt x="10632" y="350874"/>
                  </a:cubicBezTo>
                  <a:cubicBezTo>
                    <a:pt x="15948" y="281762"/>
                    <a:pt x="193158" y="175437"/>
                    <a:pt x="191386" y="116958"/>
                  </a:cubicBezTo>
                  <a:cubicBezTo>
                    <a:pt x="189614" y="58479"/>
                    <a:pt x="94807" y="29239"/>
                    <a:pt x="0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3155103" y="2917367"/>
              <a:ext cx="169979" cy="467833"/>
            </a:xfrm>
            <a:custGeom>
              <a:avLst/>
              <a:gdLst>
                <a:gd name="connsiteX0" fmla="*/ 159488 w 193158"/>
                <a:gd name="connsiteY0" fmla="*/ 531628 h 531628"/>
                <a:gd name="connsiteX1" fmla="*/ 10632 w 193158"/>
                <a:gd name="connsiteY1" fmla="*/ 350874 h 531628"/>
                <a:gd name="connsiteX2" fmla="*/ 191386 w 193158"/>
                <a:gd name="connsiteY2" fmla="*/ 116958 h 531628"/>
                <a:gd name="connsiteX3" fmla="*/ 0 w 193158"/>
                <a:gd name="connsiteY3" fmla="*/ 0 h 5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58" h="531628">
                  <a:moveTo>
                    <a:pt x="159488" y="531628"/>
                  </a:moveTo>
                  <a:cubicBezTo>
                    <a:pt x="82402" y="475807"/>
                    <a:pt x="5316" y="419986"/>
                    <a:pt x="10632" y="350874"/>
                  </a:cubicBezTo>
                  <a:cubicBezTo>
                    <a:pt x="15948" y="281762"/>
                    <a:pt x="193158" y="175437"/>
                    <a:pt x="191386" y="116958"/>
                  </a:cubicBezTo>
                  <a:cubicBezTo>
                    <a:pt x="189614" y="58479"/>
                    <a:pt x="94807" y="29239"/>
                    <a:pt x="0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3490383" y="2649143"/>
              <a:ext cx="169979" cy="467833"/>
            </a:xfrm>
            <a:custGeom>
              <a:avLst/>
              <a:gdLst>
                <a:gd name="connsiteX0" fmla="*/ 159488 w 193158"/>
                <a:gd name="connsiteY0" fmla="*/ 531628 h 531628"/>
                <a:gd name="connsiteX1" fmla="*/ 10632 w 193158"/>
                <a:gd name="connsiteY1" fmla="*/ 350874 h 531628"/>
                <a:gd name="connsiteX2" fmla="*/ 191386 w 193158"/>
                <a:gd name="connsiteY2" fmla="*/ 116958 h 531628"/>
                <a:gd name="connsiteX3" fmla="*/ 0 w 193158"/>
                <a:gd name="connsiteY3" fmla="*/ 0 h 531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3158" h="531628">
                  <a:moveTo>
                    <a:pt x="159488" y="531628"/>
                  </a:moveTo>
                  <a:cubicBezTo>
                    <a:pt x="82402" y="475807"/>
                    <a:pt x="5316" y="419986"/>
                    <a:pt x="10632" y="350874"/>
                  </a:cubicBezTo>
                  <a:cubicBezTo>
                    <a:pt x="15948" y="281762"/>
                    <a:pt x="193158" y="175437"/>
                    <a:pt x="191386" y="116958"/>
                  </a:cubicBezTo>
                  <a:cubicBezTo>
                    <a:pt x="189614" y="58479"/>
                    <a:pt x="94807" y="29239"/>
                    <a:pt x="0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5"/>
            <p:cNvSpPr/>
            <p:nvPr/>
          </p:nvSpPr>
          <p:spPr>
            <a:xfrm>
              <a:off x="3020991" y="2313864"/>
              <a:ext cx="265104" cy="477189"/>
            </a:xfrm>
            <a:custGeom>
              <a:avLst/>
              <a:gdLst>
                <a:gd name="connsiteX0" fmla="*/ 301255 w 301255"/>
                <a:gd name="connsiteY0" fmla="*/ 542260 h 542260"/>
                <a:gd name="connsiteX1" fmla="*/ 24809 w 301255"/>
                <a:gd name="connsiteY1" fmla="*/ 244548 h 542260"/>
                <a:gd name="connsiteX2" fmla="*/ 152399 w 301255"/>
                <a:gd name="connsiteY2" fmla="*/ 106325 h 542260"/>
                <a:gd name="connsiteX3" fmla="*/ 3544 w 301255"/>
                <a:gd name="connsiteY3" fmla="*/ 0 h 54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255" h="542260">
                  <a:moveTo>
                    <a:pt x="301255" y="542260"/>
                  </a:moveTo>
                  <a:cubicBezTo>
                    <a:pt x="175436" y="429732"/>
                    <a:pt x="49618" y="317204"/>
                    <a:pt x="24809" y="244548"/>
                  </a:cubicBezTo>
                  <a:cubicBezTo>
                    <a:pt x="0" y="171892"/>
                    <a:pt x="155943" y="147083"/>
                    <a:pt x="152399" y="106325"/>
                  </a:cubicBezTo>
                  <a:cubicBezTo>
                    <a:pt x="148855" y="65567"/>
                    <a:pt x="76199" y="32783"/>
                    <a:pt x="3544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6"/>
            <p:cNvSpPr/>
            <p:nvPr/>
          </p:nvSpPr>
          <p:spPr>
            <a:xfrm rot="3635982">
              <a:off x="2222593" y="2173766"/>
              <a:ext cx="265104" cy="477188"/>
            </a:xfrm>
            <a:custGeom>
              <a:avLst/>
              <a:gdLst>
                <a:gd name="connsiteX0" fmla="*/ 301255 w 301255"/>
                <a:gd name="connsiteY0" fmla="*/ 542260 h 542260"/>
                <a:gd name="connsiteX1" fmla="*/ 24809 w 301255"/>
                <a:gd name="connsiteY1" fmla="*/ 244548 h 542260"/>
                <a:gd name="connsiteX2" fmla="*/ 152399 w 301255"/>
                <a:gd name="connsiteY2" fmla="*/ 106325 h 542260"/>
                <a:gd name="connsiteX3" fmla="*/ 3544 w 301255"/>
                <a:gd name="connsiteY3" fmla="*/ 0 h 54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255" h="542260">
                  <a:moveTo>
                    <a:pt x="301255" y="542260"/>
                  </a:moveTo>
                  <a:cubicBezTo>
                    <a:pt x="175436" y="429732"/>
                    <a:pt x="49618" y="317204"/>
                    <a:pt x="24809" y="244548"/>
                  </a:cubicBezTo>
                  <a:cubicBezTo>
                    <a:pt x="0" y="171892"/>
                    <a:pt x="155943" y="147083"/>
                    <a:pt x="152399" y="106325"/>
                  </a:cubicBezTo>
                  <a:cubicBezTo>
                    <a:pt x="148855" y="65567"/>
                    <a:pt x="76199" y="32783"/>
                    <a:pt x="3544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7"/>
            <p:cNvSpPr/>
            <p:nvPr/>
          </p:nvSpPr>
          <p:spPr>
            <a:xfrm rot="3635982">
              <a:off x="2423761" y="2307878"/>
              <a:ext cx="265104" cy="477188"/>
            </a:xfrm>
            <a:custGeom>
              <a:avLst/>
              <a:gdLst>
                <a:gd name="connsiteX0" fmla="*/ 301255 w 301255"/>
                <a:gd name="connsiteY0" fmla="*/ 542260 h 542260"/>
                <a:gd name="connsiteX1" fmla="*/ 24809 w 301255"/>
                <a:gd name="connsiteY1" fmla="*/ 244548 h 542260"/>
                <a:gd name="connsiteX2" fmla="*/ 152399 w 301255"/>
                <a:gd name="connsiteY2" fmla="*/ 106325 h 542260"/>
                <a:gd name="connsiteX3" fmla="*/ 3544 w 301255"/>
                <a:gd name="connsiteY3" fmla="*/ 0 h 54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1255" h="542260">
                  <a:moveTo>
                    <a:pt x="301255" y="542260"/>
                  </a:moveTo>
                  <a:cubicBezTo>
                    <a:pt x="175436" y="429732"/>
                    <a:pt x="49618" y="317204"/>
                    <a:pt x="24809" y="244548"/>
                  </a:cubicBezTo>
                  <a:cubicBezTo>
                    <a:pt x="0" y="171892"/>
                    <a:pt x="155943" y="147083"/>
                    <a:pt x="152399" y="106325"/>
                  </a:cubicBezTo>
                  <a:cubicBezTo>
                    <a:pt x="148855" y="65567"/>
                    <a:pt x="76199" y="32783"/>
                    <a:pt x="3544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18"/>
            <p:cNvSpPr/>
            <p:nvPr/>
          </p:nvSpPr>
          <p:spPr>
            <a:xfrm>
              <a:off x="1679873" y="1911528"/>
              <a:ext cx="160622" cy="626895"/>
            </a:xfrm>
            <a:custGeom>
              <a:avLst/>
              <a:gdLst>
                <a:gd name="connsiteX0" fmla="*/ 30125 w 182525"/>
                <a:gd name="connsiteY0" fmla="*/ 712381 h 712381"/>
                <a:gd name="connsiteX1" fmla="*/ 178981 w 182525"/>
                <a:gd name="connsiteY1" fmla="*/ 404037 h 712381"/>
                <a:gd name="connsiteX2" fmla="*/ 8860 w 182525"/>
                <a:gd name="connsiteY2" fmla="*/ 287079 h 712381"/>
                <a:gd name="connsiteX3" fmla="*/ 125818 w 182525"/>
                <a:gd name="connsiteY3" fmla="*/ 0 h 71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525" h="712381">
                  <a:moveTo>
                    <a:pt x="30125" y="712381"/>
                  </a:moveTo>
                  <a:cubicBezTo>
                    <a:pt x="106325" y="593651"/>
                    <a:pt x="182525" y="474921"/>
                    <a:pt x="178981" y="404037"/>
                  </a:cubicBezTo>
                  <a:cubicBezTo>
                    <a:pt x="175437" y="333153"/>
                    <a:pt x="17720" y="354418"/>
                    <a:pt x="8860" y="287079"/>
                  </a:cubicBezTo>
                  <a:cubicBezTo>
                    <a:pt x="0" y="219740"/>
                    <a:pt x="62909" y="109870"/>
                    <a:pt x="125818" y="0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9"/>
            <p:cNvSpPr/>
            <p:nvPr/>
          </p:nvSpPr>
          <p:spPr>
            <a:xfrm>
              <a:off x="1891957" y="2575850"/>
              <a:ext cx="254189" cy="330601"/>
            </a:xfrm>
            <a:custGeom>
              <a:avLst/>
              <a:gdLst>
                <a:gd name="connsiteX0" fmla="*/ 262269 w 288851"/>
                <a:gd name="connsiteY0" fmla="*/ 0 h 375683"/>
                <a:gd name="connsiteX1" fmla="*/ 28353 w 288851"/>
                <a:gd name="connsiteY1" fmla="*/ 244548 h 375683"/>
                <a:gd name="connsiteX2" fmla="*/ 251637 w 288851"/>
                <a:gd name="connsiteY2" fmla="*/ 372139 h 375683"/>
                <a:gd name="connsiteX3" fmla="*/ 251637 w 288851"/>
                <a:gd name="connsiteY3" fmla="*/ 223283 h 375683"/>
                <a:gd name="connsiteX4" fmla="*/ 187842 w 288851"/>
                <a:gd name="connsiteY4" fmla="*/ 63795 h 375683"/>
                <a:gd name="connsiteX5" fmla="*/ 7088 w 288851"/>
                <a:gd name="connsiteY5" fmla="*/ 159488 h 375683"/>
                <a:gd name="connsiteX6" fmla="*/ 145311 w 288851"/>
                <a:gd name="connsiteY6" fmla="*/ 191386 h 375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851" h="375683">
                  <a:moveTo>
                    <a:pt x="262269" y="0"/>
                  </a:moveTo>
                  <a:cubicBezTo>
                    <a:pt x="146197" y="91262"/>
                    <a:pt x="30125" y="182525"/>
                    <a:pt x="28353" y="244548"/>
                  </a:cubicBezTo>
                  <a:cubicBezTo>
                    <a:pt x="26581" y="306571"/>
                    <a:pt x="214423" y="375683"/>
                    <a:pt x="251637" y="372139"/>
                  </a:cubicBezTo>
                  <a:cubicBezTo>
                    <a:pt x="288851" y="368595"/>
                    <a:pt x="262269" y="274674"/>
                    <a:pt x="251637" y="223283"/>
                  </a:cubicBezTo>
                  <a:cubicBezTo>
                    <a:pt x="241005" y="171892"/>
                    <a:pt x="228600" y="74427"/>
                    <a:pt x="187842" y="63795"/>
                  </a:cubicBezTo>
                  <a:cubicBezTo>
                    <a:pt x="147084" y="53163"/>
                    <a:pt x="14176" y="138223"/>
                    <a:pt x="7088" y="159488"/>
                  </a:cubicBezTo>
                  <a:cubicBezTo>
                    <a:pt x="0" y="180753"/>
                    <a:pt x="72655" y="186069"/>
                    <a:pt x="145311" y="191386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0"/>
            <p:cNvSpPr/>
            <p:nvPr/>
          </p:nvSpPr>
          <p:spPr>
            <a:xfrm>
              <a:off x="2141467" y="2688129"/>
              <a:ext cx="274461" cy="505259"/>
            </a:xfrm>
            <a:custGeom>
              <a:avLst/>
              <a:gdLst>
                <a:gd name="connsiteX0" fmla="*/ 191386 w 311888"/>
                <a:gd name="connsiteY0" fmla="*/ 0 h 574158"/>
                <a:gd name="connsiteX1" fmla="*/ 85060 w 311888"/>
                <a:gd name="connsiteY1" fmla="*/ 223284 h 574158"/>
                <a:gd name="connsiteX2" fmla="*/ 297711 w 311888"/>
                <a:gd name="connsiteY2" fmla="*/ 361507 h 574158"/>
                <a:gd name="connsiteX3" fmla="*/ 0 w 311888"/>
                <a:gd name="connsiteY3" fmla="*/ 574158 h 57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888" h="574158">
                  <a:moveTo>
                    <a:pt x="191386" y="0"/>
                  </a:moveTo>
                  <a:cubicBezTo>
                    <a:pt x="129362" y="81516"/>
                    <a:pt x="67339" y="163033"/>
                    <a:pt x="85060" y="223284"/>
                  </a:cubicBezTo>
                  <a:cubicBezTo>
                    <a:pt x="102781" y="283535"/>
                    <a:pt x="311888" y="303028"/>
                    <a:pt x="297711" y="361507"/>
                  </a:cubicBezTo>
                  <a:cubicBezTo>
                    <a:pt x="283534" y="419986"/>
                    <a:pt x="141767" y="497072"/>
                    <a:pt x="0" y="574158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1"/>
            <p:cNvSpPr/>
            <p:nvPr/>
          </p:nvSpPr>
          <p:spPr>
            <a:xfrm>
              <a:off x="2272460" y="2847193"/>
              <a:ext cx="349316" cy="548923"/>
            </a:xfrm>
            <a:custGeom>
              <a:avLst/>
              <a:gdLst>
                <a:gd name="connsiteX0" fmla="*/ 350875 w 396950"/>
                <a:gd name="connsiteY0" fmla="*/ 0 h 623776"/>
                <a:gd name="connsiteX1" fmla="*/ 350875 w 396950"/>
                <a:gd name="connsiteY1" fmla="*/ 276446 h 623776"/>
                <a:gd name="connsiteX2" fmla="*/ 74428 w 396950"/>
                <a:gd name="connsiteY2" fmla="*/ 340242 h 623776"/>
                <a:gd name="connsiteX3" fmla="*/ 276447 w 396950"/>
                <a:gd name="connsiteY3" fmla="*/ 170121 h 623776"/>
                <a:gd name="connsiteX4" fmla="*/ 276447 w 396950"/>
                <a:gd name="connsiteY4" fmla="*/ 563525 h 623776"/>
                <a:gd name="connsiteX5" fmla="*/ 0 w 396950"/>
                <a:gd name="connsiteY5" fmla="*/ 531628 h 623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6950" h="623776">
                  <a:moveTo>
                    <a:pt x="350875" y="0"/>
                  </a:moveTo>
                  <a:cubicBezTo>
                    <a:pt x="373912" y="109869"/>
                    <a:pt x="396950" y="219739"/>
                    <a:pt x="350875" y="276446"/>
                  </a:cubicBezTo>
                  <a:cubicBezTo>
                    <a:pt x="304801" y="333153"/>
                    <a:pt x="86833" y="357963"/>
                    <a:pt x="74428" y="340242"/>
                  </a:cubicBezTo>
                  <a:cubicBezTo>
                    <a:pt x="62023" y="322521"/>
                    <a:pt x="242777" y="132907"/>
                    <a:pt x="276447" y="170121"/>
                  </a:cubicBezTo>
                  <a:cubicBezTo>
                    <a:pt x="310117" y="207335"/>
                    <a:pt x="322521" y="503274"/>
                    <a:pt x="276447" y="563525"/>
                  </a:cubicBezTo>
                  <a:cubicBezTo>
                    <a:pt x="230373" y="623776"/>
                    <a:pt x="115186" y="577702"/>
                    <a:pt x="0" y="531628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2"/>
            <p:cNvSpPr/>
            <p:nvPr/>
          </p:nvSpPr>
          <p:spPr>
            <a:xfrm>
              <a:off x="2599943" y="2950116"/>
              <a:ext cx="205846" cy="542685"/>
            </a:xfrm>
            <a:custGeom>
              <a:avLst/>
              <a:gdLst>
                <a:gd name="connsiteX0" fmla="*/ 233916 w 233916"/>
                <a:gd name="connsiteY0" fmla="*/ 0 h 616688"/>
                <a:gd name="connsiteX1" fmla="*/ 159488 w 233916"/>
                <a:gd name="connsiteY1" fmla="*/ 85060 h 616688"/>
                <a:gd name="connsiteX2" fmla="*/ 53163 w 233916"/>
                <a:gd name="connsiteY2" fmla="*/ 297712 h 616688"/>
                <a:gd name="connsiteX3" fmla="*/ 191386 w 233916"/>
                <a:gd name="connsiteY3" fmla="*/ 489098 h 616688"/>
                <a:gd name="connsiteX4" fmla="*/ 0 w 233916"/>
                <a:gd name="connsiteY4" fmla="*/ 616688 h 61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916" h="616688">
                  <a:moveTo>
                    <a:pt x="233916" y="0"/>
                  </a:moveTo>
                  <a:cubicBezTo>
                    <a:pt x="211765" y="17720"/>
                    <a:pt x="189614" y="35441"/>
                    <a:pt x="159488" y="85060"/>
                  </a:cubicBezTo>
                  <a:cubicBezTo>
                    <a:pt x="129363" y="134679"/>
                    <a:pt x="47847" y="230372"/>
                    <a:pt x="53163" y="297712"/>
                  </a:cubicBezTo>
                  <a:cubicBezTo>
                    <a:pt x="58479" y="365052"/>
                    <a:pt x="200246" y="435935"/>
                    <a:pt x="191386" y="489098"/>
                  </a:cubicBezTo>
                  <a:cubicBezTo>
                    <a:pt x="182526" y="542261"/>
                    <a:pt x="91263" y="579474"/>
                    <a:pt x="0" y="616688"/>
                  </a:cubicBezTo>
                </a:path>
              </a:pathLst>
            </a:custGeom>
            <a:ln w="285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3"/>
            <p:cNvSpPr/>
            <p:nvPr/>
          </p:nvSpPr>
          <p:spPr>
            <a:xfrm>
              <a:off x="2812027" y="2388716"/>
              <a:ext cx="251070" cy="523973"/>
            </a:xfrm>
            <a:custGeom>
              <a:avLst/>
              <a:gdLst>
                <a:gd name="connsiteX0" fmla="*/ 109869 w 285307"/>
                <a:gd name="connsiteY0" fmla="*/ 595424 h 595424"/>
                <a:gd name="connsiteX1" fmla="*/ 120502 w 285307"/>
                <a:gd name="connsiteY1" fmla="*/ 255182 h 595424"/>
                <a:gd name="connsiteX2" fmla="*/ 269358 w 285307"/>
                <a:gd name="connsiteY2" fmla="*/ 329610 h 595424"/>
                <a:gd name="connsiteX3" fmla="*/ 216195 w 285307"/>
                <a:gd name="connsiteY3" fmla="*/ 510363 h 595424"/>
                <a:gd name="connsiteX4" fmla="*/ 3544 w 285307"/>
                <a:gd name="connsiteY4" fmla="*/ 435935 h 595424"/>
                <a:gd name="connsiteX5" fmla="*/ 194930 w 285307"/>
                <a:gd name="connsiteY5" fmla="*/ 308345 h 595424"/>
                <a:gd name="connsiteX6" fmla="*/ 141767 w 285307"/>
                <a:gd name="connsiteY6" fmla="*/ 0 h 59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307" h="595424">
                  <a:moveTo>
                    <a:pt x="109869" y="595424"/>
                  </a:moveTo>
                  <a:cubicBezTo>
                    <a:pt x="101895" y="447454"/>
                    <a:pt x="93921" y="299484"/>
                    <a:pt x="120502" y="255182"/>
                  </a:cubicBezTo>
                  <a:cubicBezTo>
                    <a:pt x="147083" y="210880"/>
                    <a:pt x="253409" y="287080"/>
                    <a:pt x="269358" y="329610"/>
                  </a:cubicBezTo>
                  <a:cubicBezTo>
                    <a:pt x="285307" y="372140"/>
                    <a:pt x="260497" y="492642"/>
                    <a:pt x="216195" y="510363"/>
                  </a:cubicBezTo>
                  <a:cubicBezTo>
                    <a:pt x="171893" y="528084"/>
                    <a:pt x="7088" y="469605"/>
                    <a:pt x="3544" y="435935"/>
                  </a:cubicBezTo>
                  <a:cubicBezTo>
                    <a:pt x="0" y="402265"/>
                    <a:pt x="171893" y="381001"/>
                    <a:pt x="194930" y="308345"/>
                  </a:cubicBezTo>
                  <a:cubicBezTo>
                    <a:pt x="217967" y="235689"/>
                    <a:pt x="179867" y="117844"/>
                    <a:pt x="141767" y="0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4"/>
            <p:cNvSpPr/>
            <p:nvPr/>
          </p:nvSpPr>
          <p:spPr>
            <a:xfrm>
              <a:off x="2858809" y="2959473"/>
              <a:ext cx="176216" cy="486546"/>
            </a:xfrm>
            <a:custGeom>
              <a:avLst/>
              <a:gdLst>
                <a:gd name="connsiteX0" fmla="*/ 88605 w 200246"/>
                <a:gd name="connsiteY0" fmla="*/ 0 h 552893"/>
                <a:gd name="connsiteX1" fmla="*/ 14177 w 200246"/>
                <a:gd name="connsiteY1" fmla="*/ 255181 h 552893"/>
                <a:gd name="connsiteX2" fmla="*/ 173665 w 200246"/>
                <a:gd name="connsiteY2" fmla="*/ 276446 h 552893"/>
                <a:gd name="connsiteX3" fmla="*/ 173665 w 200246"/>
                <a:gd name="connsiteY3" fmla="*/ 478465 h 552893"/>
                <a:gd name="connsiteX4" fmla="*/ 46075 w 200246"/>
                <a:gd name="connsiteY4" fmla="*/ 552893 h 55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246" h="552893">
                  <a:moveTo>
                    <a:pt x="88605" y="0"/>
                  </a:moveTo>
                  <a:cubicBezTo>
                    <a:pt x="44302" y="104553"/>
                    <a:pt x="0" y="209107"/>
                    <a:pt x="14177" y="255181"/>
                  </a:cubicBezTo>
                  <a:cubicBezTo>
                    <a:pt x="28354" y="301255"/>
                    <a:pt x="147084" y="239232"/>
                    <a:pt x="173665" y="276446"/>
                  </a:cubicBezTo>
                  <a:cubicBezTo>
                    <a:pt x="200246" y="313660"/>
                    <a:pt x="194930" y="432391"/>
                    <a:pt x="173665" y="478465"/>
                  </a:cubicBezTo>
                  <a:cubicBezTo>
                    <a:pt x="152400" y="524539"/>
                    <a:pt x="99237" y="538716"/>
                    <a:pt x="46075" y="552893"/>
                  </a:cubicBezTo>
                </a:path>
              </a:pathLst>
            </a:cu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5"/>
            <p:cNvSpPr/>
            <p:nvPr/>
          </p:nvSpPr>
          <p:spPr>
            <a:xfrm>
              <a:off x="1392936" y="2493200"/>
              <a:ext cx="2105244" cy="456916"/>
            </a:xfrm>
            <a:custGeom>
              <a:avLst/>
              <a:gdLst>
                <a:gd name="connsiteX0" fmla="*/ 0 w 2392325"/>
                <a:gd name="connsiteY0" fmla="*/ 455428 h 519223"/>
                <a:gd name="connsiteX1" fmla="*/ 637953 w 2392325"/>
                <a:gd name="connsiteY1" fmla="*/ 8860 h 519223"/>
                <a:gd name="connsiteX2" fmla="*/ 1701209 w 2392325"/>
                <a:gd name="connsiteY2" fmla="*/ 508590 h 519223"/>
                <a:gd name="connsiteX3" fmla="*/ 2392325 w 2392325"/>
                <a:gd name="connsiteY3" fmla="*/ 72656 h 519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92325" h="519223">
                  <a:moveTo>
                    <a:pt x="0" y="455428"/>
                  </a:moveTo>
                  <a:cubicBezTo>
                    <a:pt x="177209" y="227714"/>
                    <a:pt x="354418" y="0"/>
                    <a:pt x="637953" y="8860"/>
                  </a:cubicBezTo>
                  <a:cubicBezTo>
                    <a:pt x="921488" y="17720"/>
                    <a:pt x="1408814" y="497957"/>
                    <a:pt x="1701209" y="508590"/>
                  </a:cubicBezTo>
                  <a:cubicBezTo>
                    <a:pt x="1993604" y="519223"/>
                    <a:pt x="2192964" y="295939"/>
                    <a:pt x="2392325" y="72656"/>
                  </a:cubicBezTo>
                </a:path>
              </a:pathLst>
            </a:cu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70674" y="3352800"/>
            <a:ext cx="5173326" cy="1752600"/>
            <a:chOff x="381000" y="1371600"/>
            <a:chExt cx="5228921" cy="1981200"/>
          </a:xfrm>
        </p:grpSpPr>
        <p:pic>
          <p:nvPicPr>
            <p:cNvPr id="32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 t="3792" b="1422"/>
            <a:stretch>
              <a:fillRect/>
            </a:stretch>
          </p:blipFill>
          <p:spPr bwMode="auto">
            <a:xfrm>
              <a:off x="381000" y="1371600"/>
              <a:ext cx="5228921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" name="Rectangle 32"/>
            <p:cNvSpPr/>
            <p:nvPr/>
          </p:nvSpPr>
          <p:spPr>
            <a:xfrm>
              <a:off x="2971800" y="2209800"/>
              <a:ext cx="2590800" cy="838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048000" y="2133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Hydrophilic chain</a:t>
              </a:r>
              <a:endParaRPr lang="en-US" dirty="0">
                <a:solidFill>
                  <a:srgbClr val="0000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48000" y="25146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Hydrophobic chain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Bottlebrush polymers: densely grafted branched polymers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267200"/>
            <a:ext cx="564488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ustin\Desktop\9e-1st-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13977"/>
            <a:ext cx="2895600" cy="3244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"/>
          <p:cNvSpPr/>
          <p:nvPr/>
        </p:nvSpPr>
        <p:spPr>
          <a:xfrm>
            <a:off x="6172200" y="3124200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Matyjaszewski et al., </a:t>
            </a:r>
            <a:r>
              <a:rPr lang="en-US" sz="1400" i="1" dirty="0" smtClean="0"/>
              <a:t>Macromolecules</a:t>
            </a:r>
            <a:r>
              <a:rPr lang="en-US" sz="1400" dirty="0" smtClean="0"/>
              <a:t> 2001 </a:t>
            </a:r>
            <a:endParaRPr lang="en-US" sz="1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39" y="1219200"/>
            <a:ext cx="6781800" cy="238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893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Synthesis of bottlebrush polymer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1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400"/>
            <a:ext cx="3657600" cy="514234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4343400" y="1371600"/>
            <a:ext cx="4800600" cy="550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●</a:t>
            </a:r>
            <a:r>
              <a:rPr lang="en-US" altLang="zh-CN" sz="2200" dirty="0" err="1" smtClean="0">
                <a:latin typeface="Arial" pitchFamily="34" charset="0"/>
                <a:ea typeface="+mn-ea"/>
                <a:cs typeface="Arial" pitchFamily="34" charset="0"/>
              </a:rPr>
              <a:t>Norbornenyl</a:t>
            </a: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-chain transfer agent (NB-CTA)</a:t>
            </a:r>
            <a:endParaRPr lang="en-US" altLang="zh-CN" sz="22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● Reversible addition fragmentation chain-transfer (RAFT) synthesis of side-chain</a:t>
            </a:r>
            <a:endParaRPr lang="en-US" altLang="zh-CN" sz="22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● Ring-opening metathesis polymerization (ROMP) to make bottlebrush polymer</a:t>
            </a:r>
            <a:endParaRPr lang="en-US" altLang="zh-CN" sz="22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● Removal of terminal CTA through </a:t>
            </a:r>
            <a:r>
              <a:rPr lang="en-US" altLang="zh-CN" sz="2200" dirty="0" err="1" smtClean="0">
                <a:latin typeface="Arial" pitchFamily="34" charset="0"/>
                <a:ea typeface="+mn-ea"/>
                <a:cs typeface="Arial" pitchFamily="34" charset="0"/>
              </a:rPr>
              <a:t>aminolysis</a:t>
            </a:r>
            <a:endParaRPr lang="en-US" altLang="zh-CN" sz="2200" dirty="0" smtClean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200" dirty="0">
              <a:latin typeface="Arial" pitchFamily="34" charset="0"/>
              <a:ea typeface="+mn-ea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Provides control over bottlebrush </a:t>
            </a:r>
            <a:r>
              <a:rPr lang="en-US" altLang="zh-CN" sz="2200" dirty="0">
                <a:latin typeface="Arial" pitchFamily="34" charset="0"/>
                <a:ea typeface="+mn-ea"/>
                <a:cs typeface="Arial" pitchFamily="34" charset="0"/>
              </a:rPr>
              <a:t>s</a:t>
            </a:r>
            <a:r>
              <a:rPr lang="en-US" altLang="zh-CN" sz="2200" dirty="0" smtClean="0">
                <a:latin typeface="Arial" pitchFamily="34" charset="0"/>
                <a:ea typeface="+mn-ea"/>
                <a:cs typeface="Arial" pitchFamily="34" charset="0"/>
              </a:rPr>
              <a:t>ide-chain and backbone length</a:t>
            </a:r>
            <a:endParaRPr lang="zh-CN" altLang="en-US" sz="22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04800" y="6477000"/>
            <a:ext cx="4114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dirty="0" smtClean="0">
                <a:latin typeface="Arial Narrow" pitchFamily="34" charset="0"/>
              </a:rPr>
              <a:t>Li, Verduzco et al.,</a:t>
            </a:r>
            <a:r>
              <a:rPr lang="en-US" altLang="zh-CN" sz="1600" i="1" dirty="0" smtClean="0">
                <a:latin typeface="Arial Narrow" pitchFamily="34" charset="0"/>
              </a:rPr>
              <a:t> </a:t>
            </a:r>
            <a:r>
              <a:rPr lang="en-US" altLang="zh-CN" sz="1600" i="1" dirty="0">
                <a:latin typeface="Arial Narrow" pitchFamily="34" charset="0"/>
              </a:rPr>
              <a:t>Soft </a:t>
            </a:r>
            <a:r>
              <a:rPr lang="en-US" altLang="zh-CN" sz="1600" i="1" dirty="0" smtClean="0">
                <a:latin typeface="Arial Narrow" pitchFamily="34" charset="0"/>
              </a:rPr>
              <a:t>Matter</a:t>
            </a:r>
            <a:r>
              <a:rPr lang="en-US" altLang="zh-CN" sz="1600" dirty="0" smtClean="0">
                <a:latin typeface="Arial Narrow" pitchFamily="34" charset="0"/>
              </a:rPr>
              <a:t> 2014, </a:t>
            </a:r>
            <a:r>
              <a:rPr lang="en-US" altLang="zh-CN" sz="1600" b="1" dirty="0" smtClean="0">
                <a:latin typeface="Arial Narrow" pitchFamily="34" charset="0"/>
              </a:rPr>
              <a:t>10</a:t>
            </a:r>
            <a:r>
              <a:rPr lang="en-US" altLang="zh-CN" sz="1600" dirty="0" smtClean="0">
                <a:latin typeface="Arial Narrow" pitchFamily="34" charset="0"/>
              </a:rPr>
              <a:t>, 2008-2015. </a:t>
            </a:r>
            <a:endParaRPr lang="zh-CN" altLang="en-US" sz="1600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6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152400" y="1371600"/>
            <a:ext cx="4343400" cy="2613114"/>
            <a:chOff x="158834" y="1591569"/>
            <a:chExt cx="4882205" cy="244923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1" y="1678461"/>
              <a:ext cx="1254595" cy="1877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" name="Rectangle 5"/>
            <p:cNvSpPr/>
            <p:nvPr/>
          </p:nvSpPr>
          <p:spPr>
            <a:xfrm>
              <a:off x="158834" y="3569388"/>
              <a:ext cx="1230621" cy="3461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PNIPAAM</a:t>
              </a:r>
              <a:endParaRPr lang="en-US" dirty="0"/>
            </a:p>
          </p:txBody>
        </p:sp>
        <p:pic>
          <p:nvPicPr>
            <p:cNvPr id="7" name="Picture 3" descr="C:\Users\Rafael\Documents\Presentations Synced\photo.JPG"/>
            <p:cNvPicPr>
              <a:picLocks noChangeAspect="1" noChangeArrowheads="1"/>
            </p:cNvPicPr>
            <p:nvPr/>
          </p:nvPicPr>
          <p:blipFill>
            <a:blip r:embed="rId4" cstate="print"/>
            <a:srcRect l="14286" t="14286" r="10714" b="14286"/>
            <a:stretch>
              <a:fillRect/>
            </a:stretch>
          </p:blipFill>
          <p:spPr bwMode="auto">
            <a:xfrm>
              <a:off x="1812171" y="1591569"/>
              <a:ext cx="1493520" cy="1066800"/>
            </a:xfrm>
            <a:prstGeom prst="rect">
              <a:avLst/>
            </a:prstGeom>
            <a:noFill/>
          </p:spPr>
        </p:pic>
        <p:pic>
          <p:nvPicPr>
            <p:cNvPr id="8" name="Picture 4" descr="C:\Users\Rafael\Documents\Presentations Synced\photo1.JPG"/>
            <p:cNvPicPr>
              <a:picLocks noChangeAspect="1" noChangeArrowheads="1"/>
            </p:cNvPicPr>
            <p:nvPr/>
          </p:nvPicPr>
          <p:blipFill>
            <a:blip r:embed="rId5" cstate="print"/>
            <a:srcRect l="11765" r="13235" b="17647"/>
            <a:stretch>
              <a:fillRect/>
            </a:stretch>
          </p:blipFill>
          <p:spPr bwMode="auto">
            <a:xfrm>
              <a:off x="1812171" y="2785743"/>
              <a:ext cx="1524000" cy="1255059"/>
            </a:xfrm>
            <a:prstGeom prst="rect">
              <a:avLst/>
            </a:prstGeom>
            <a:noFill/>
          </p:spPr>
        </p:pic>
        <p:sp>
          <p:nvSpPr>
            <p:cNvPr id="9" name="Rectangle 9"/>
            <p:cNvSpPr/>
            <p:nvPr/>
          </p:nvSpPr>
          <p:spPr>
            <a:xfrm>
              <a:off x="3258388" y="1876335"/>
              <a:ext cx="1734731" cy="49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&lt; 32</a:t>
              </a:r>
              <a:r>
                <a:rPr lang="en-US" sz="2400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10"/>
            <p:cNvSpPr/>
            <p:nvPr/>
          </p:nvSpPr>
          <p:spPr>
            <a:xfrm>
              <a:off x="3306308" y="3119734"/>
              <a:ext cx="1734731" cy="497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i="1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 &gt; 32</a:t>
              </a:r>
              <a:r>
                <a:rPr lang="en-US" sz="2400" baseline="30000" dirty="0" smtClean="0">
                  <a:latin typeface="Arial" pitchFamily="34" charset="0"/>
                  <a:cs typeface="Arial" pitchFamily="34" charset="0"/>
                </a:rPr>
                <a:t>o</a:t>
              </a:r>
              <a:r>
                <a:rPr lang="en-US" sz="24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6324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PNIPAAM is </a:t>
            </a:r>
            <a:r>
              <a:rPr lang="en-US" altLang="zh-CN" sz="3200" dirty="0" err="1" smtClean="0"/>
              <a:t>thermoresponsive</a:t>
            </a:r>
            <a:r>
              <a:rPr lang="en-US" altLang="zh-CN" sz="3200" dirty="0" smtClean="0"/>
              <a:t> and exhibits an LCST</a:t>
            </a:r>
            <a:endParaRPr lang="zh-CN" altLang="en-US" sz="3200" dirty="0"/>
          </a:p>
        </p:txBody>
      </p:sp>
      <p:pic>
        <p:nvPicPr>
          <p:cNvPr id="12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675" y="1640762"/>
            <a:ext cx="3842289" cy="1600200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7" cstate="print"/>
          <a:srcRect b="17847"/>
          <a:stretch>
            <a:fillRect/>
          </a:stretch>
        </p:blipFill>
        <p:spPr bwMode="auto">
          <a:xfrm>
            <a:off x="4121562" y="3539838"/>
            <a:ext cx="2514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 cstate="print"/>
          <a:srcRect b="17508"/>
          <a:stretch>
            <a:fillRect/>
          </a:stretch>
        </p:blipFill>
        <p:spPr bwMode="auto">
          <a:xfrm>
            <a:off x="6675697" y="3581400"/>
            <a:ext cx="246830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6864762" y="4378038"/>
            <a:ext cx="1326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without CTA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334589" y="4378038"/>
            <a:ext cx="1006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with CTA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74755" y="4966353"/>
            <a:ext cx="79026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/>
              <a:t>PolyNIPAAM</a:t>
            </a:r>
            <a:r>
              <a:rPr lang="en-US" altLang="zh-CN" sz="2400" dirty="0"/>
              <a:t> </a:t>
            </a:r>
            <a:r>
              <a:rPr lang="en-US" sz="2400" dirty="0" smtClean="0"/>
              <a:t>Bottlebrush Polymers exhibit an LCST near 32 </a:t>
            </a:r>
            <a:r>
              <a:rPr lang="en-US" sz="2400" baseline="30000" dirty="0" err="1" smtClean="0"/>
              <a:t>o</a:t>
            </a:r>
            <a:r>
              <a:rPr lang="en-US" sz="2400" dirty="0" err="1" smtClean="0"/>
              <a:t>C</a:t>
            </a:r>
            <a:endParaRPr lang="en-US" sz="2400" dirty="0"/>
          </a:p>
        </p:txBody>
      </p:sp>
      <p:graphicFrame>
        <p:nvGraphicFramePr>
          <p:cNvPr id="18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796342"/>
              </p:ext>
            </p:extLst>
          </p:nvPr>
        </p:nvGraphicFramePr>
        <p:xfrm>
          <a:off x="152399" y="5428018"/>
          <a:ext cx="8991601" cy="1429983"/>
        </p:xfrm>
        <a:graphic>
          <a:graphicData uri="http://schemas.openxmlformats.org/drawingml/2006/table">
            <a:tbl>
              <a:tblPr/>
              <a:tblGrid>
                <a:gridCol w="3388139"/>
                <a:gridCol w="1954696"/>
                <a:gridCol w="2013929"/>
                <a:gridCol w="1634837"/>
              </a:tblGrid>
              <a:tr h="476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Side-chain length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4K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5.6K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9K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"/>
                          <a:ea typeface="宋体"/>
                          <a:cs typeface="Times New Roman"/>
                        </a:rPr>
                        <a:t>with CTA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latin typeface="Times"/>
                          <a:ea typeface="宋体"/>
                          <a:cs typeface="Times New Roman"/>
                        </a:rPr>
                        <a:t>25.52°C</a:t>
                      </a:r>
                      <a:endParaRPr lang="en-US" sz="220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29.75°C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30.25°C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666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 smtClean="0">
                          <a:latin typeface="Times"/>
                          <a:ea typeface="宋体"/>
                          <a:cs typeface="Times New Roman"/>
                        </a:rPr>
                        <a:t>without CTA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31.76°C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34.25°C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latin typeface="Times"/>
                          <a:ea typeface="宋体"/>
                          <a:cs typeface="Times New Roman"/>
                        </a:rPr>
                        <a:t>34.30°C</a:t>
                      </a:r>
                      <a:endParaRPr lang="en-US" sz="2200" dirty="0">
                        <a:latin typeface="Cambria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11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dirty="0"/>
              <a:t>PNIPAAM is water soluble at room temperature, insoluble above 32 </a:t>
            </a:r>
            <a:r>
              <a:rPr lang="en-US" altLang="zh-CN" baseline="30000" dirty="0" err="1"/>
              <a:t>o</a:t>
            </a:r>
            <a:r>
              <a:rPr lang="en-US" altLang="zh-CN" dirty="0" err="1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41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PNIPAAM bottlebrushes exhibit a modest decrease in oil/water IFT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9958" r="29487"/>
          <a:stretch/>
        </p:blipFill>
        <p:spPr bwMode="auto">
          <a:xfrm>
            <a:off x="111353" y="1246744"/>
            <a:ext cx="3774847" cy="2061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14268" r="12805"/>
          <a:stretch>
            <a:fillRect/>
          </a:stretch>
        </p:blipFill>
        <p:spPr bwMode="auto">
          <a:xfrm>
            <a:off x="11433" y="3657600"/>
            <a:ext cx="6426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895600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/>
                <a:cs typeface="Arial"/>
              </a:rPr>
              <a:t>PNIPAAM Bottlebrush polymer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6" name="图片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886200"/>
            <a:ext cx="236220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b="17508"/>
          <a:stretch>
            <a:fillRect/>
          </a:stretch>
        </p:blipFill>
        <p:spPr bwMode="auto">
          <a:xfrm>
            <a:off x="4419600" y="1600200"/>
            <a:ext cx="44878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96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479" y="6211669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Poly(N-isopropyl acrylamide) </a:t>
            </a:r>
          </a:p>
          <a:p>
            <a:pPr algn="ctr"/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(PNIPAAM) bottlebrush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677339"/>
              </p:ext>
            </p:extLst>
          </p:nvPr>
        </p:nvGraphicFramePr>
        <p:xfrm>
          <a:off x="5430" y="1295400"/>
          <a:ext cx="9144001" cy="25222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55747"/>
                <a:gridCol w="1342227"/>
                <a:gridCol w="295012"/>
                <a:gridCol w="921664"/>
                <a:gridCol w="402668"/>
                <a:gridCol w="4026683"/>
              </a:tblGrid>
              <a:tr h="5638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i="1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200" i="1" kern="100" baseline="-25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0" i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(g/</a:t>
                      </a:r>
                      <a:r>
                        <a:rPr lang="en-US" altLang="zh-CN" sz="2200" b="0" i="0" kern="100" baseline="0" dirty="0" err="1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mol</a:t>
                      </a:r>
                      <a:r>
                        <a:rPr lang="en-US" altLang="zh-CN" sz="2200" b="0" i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)</a:t>
                      </a:r>
                      <a:endParaRPr lang="zh-CN" sz="2200" b="0" i="0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200" b="0" i="0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PDI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Side chain </a:t>
                      </a:r>
                      <a:r>
                        <a:rPr lang="en-US" sz="2200" i="1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sz="2200" i="1" kern="100" baseline="-25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W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0" i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(g/</a:t>
                      </a:r>
                      <a:r>
                        <a:rPr lang="en-US" altLang="zh-CN" sz="2200" b="0" i="0" kern="100" baseline="0" dirty="0" err="1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mol</a:t>
                      </a:r>
                      <a:r>
                        <a:rPr lang="en-US" altLang="zh-CN" sz="2200" b="0" i="0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)</a:t>
                      </a:r>
                      <a:endParaRPr lang="zh-CN" sz="2200" b="0" i="0" kern="100" baseline="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PNIPAAM </a:t>
                      </a:r>
                      <a:r>
                        <a:rPr lang="en-US" sz="22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bottlebrush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2.8</a:t>
                      </a:r>
                      <a:r>
                        <a:rPr lang="en-US" altLang="zh-CN" sz="2200" kern="100" dirty="0" smtClean="0">
                          <a:effectLst/>
                          <a:latin typeface="宋体"/>
                          <a:ea typeface="+mn-ea"/>
                          <a:cs typeface="Arial" pitchFamily="34" charset="0"/>
                        </a:rPr>
                        <a:t>×</a:t>
                      </a: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200" kern="1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1.11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(40</a:t>
                      </a:r>
                      <a:r>
                        <a:rPr lang="en-US" altLang="zh-CN" sz="2200" b="1" kern="100" baseline="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 per bottlebrush)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8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PEG </a:t>
                      </a:r>
                      <a:r>
                        <a:rPr lang="en-US" sz="22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bottlebrush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1.0 </a:t>
                      </a:r>
                      <a:r>
                        <a:rPr lang="en-US" sz="2200" kern="100" dirty="0" smtClean="0">
                          <a:effectLst/>
                          <a:latin typeface="宋体"/>
                          <a:ea typeface="宋体"/>
                          <a:cs typeface="Arial" pitchFamily="34" charset="0"/>
                        </a:rPr>
                        <a:t>×</a:t>
                      </a: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r>
                        <a:rPr lang="en-US" sz="2200" kern="10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zh-CN" altLang="en-US" sz="2200" b="1" kern="100" dirty="0" smtClean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2200" b="1" kern="100" dirty="0" smtClean="0"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1.28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5000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200" b="1" kern="100" dirty="0" smtClean="0">
                          <a:effectLst/>
                          <a:latin typeface="Arial" pitchFamily="34" charset="0"/>
                          <a:ea typeface="宋体"/>
                          <a:cs typeface="Arial" pitchFamily="34" charset="0"/>
                        </a:rPr>
                        <a:t>(200 per bottlebrush)</a:t>
                      </a:r>
                      <a:endParaRPr lang="zh-CN" sz="2200" b="1" kern="100" dirty="0">
                        <a:effectLst/>
                        <a:latin typeface="Arial" pitchFamily="34" charset="0"/>
                        <a:ea typeface="宋体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914400" y="0"/>
            <a:ext cx="6324600" cy="1143000"/>
          </a:xfrm>
        </p:spPr>
        <p:txBody>
          <a:bodyPr/>
          <a:lstStyle/>
          <a:p>
            <a:r>
              <a:rPr lang="en-US" altLang="zh-CN" dirty="0" smtClean="0"/>
              <a:t>Bottlebrush Polymer</a:t>
            </a:r>
            <a:endParaRPr lang="zh-CN" altLang="en-US" dirty="0"/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79958" r="29487"/>
          <a:stretch/>
        </p:blipFill>
        <p:spPr bwMode="auto">
          <a:xfrm>
            <a:off x="152400" y="4267200"/>
            <a:ext cx="3546247" cy="1936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50"/>
          <p:cNvSpPr/>
          <p:nvPr/>
        </p:nvSpPr>
        <p:spPr>
          <a:xfrm>
            <a:off x="1955299" y="4267200"/>
            <a:ext cx="247190" cy="1672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057400" y="4191000"/>
            <a:ext cx="30480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8600" y="5867400"/>
            <a:ext cx="1905000" cy="3810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4191000"/>
            <a:ext cx="3810000" cy="1825625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4572000" y="6208424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Poly(ethylene glycol) </a:t>
            </a:r>
          </a:p>
          <a:p>
            <a:pPr algn="ctr"/>
            <a:r>
              <a:rPr lang="en-US" altLang="zh-CN" sz="1600" dirty="0" smtClean="0">
                <a:latin typeface="Arial" pitchFamily="34" charset="0"/>
                <a:cs typeface="Arial" pitchFamily="34" charset="0"/>
              </a:rPr>
              <a:t>(PEG) bottlebrush</a:t>
            </a:r>
            <a:endParaRPr lang="zh-CN" alt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0600" y="0"/>
            <a:ext cx="62103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Analysis of surfactant/bottlebrush polymer blends</a:t>
            </a:r>
            <a:endParaRPr lang="zh-CN" altLang="en-US" sz="3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0BC1A-C4A3-4E26-BCA9-8161142DB8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90" descr="C:\Users\Austin\Desktop\surfactant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1400"/>
            <a:ext cx="3668768" cy="178592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81"/>
          <p:cNvSpPr txBox="1">
            <a:spLocks noChangeArrowheads="1"/>
          </p:cNvSpPr>
          <p:nvPr/>
        </p:nvSpPr>
        <p:spPr bwMode="auto">
          <a:xfrm>
            <a:off x="228600" y="5410200"/>
            <a:ext cx="3657600" cy="5847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9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600" b="1" dirty="0">
                <a:cs typeface="Arial" charset="0"/>
              </a:rPr>
              <a:t>Surfactant: C12  4,5 </a:t>
            </a:r>
            <a:r>
              <a:rPr lang="en-US" altLang="zh-CN" sz="1600" b="1" dirty="0" err="1">
                <a:cs typeface="Arial" charset="0"/>
              </a:rPr>
              <a:t>orthoxylene</a:t>
            </a:r>
            <a:r>
              <a:rPr lang="en-US" altLang="zh-CN" sz="1600" b="1" dirty="0">
                <a:cs typeface="Arial" charset="0"/>
              </a:rPr>
              <a:t> </a:t>
            </a:r>
            <a:r>
              <a:rPr lang="en-US" altLang="zh-CN" sz="1600" b="1" dirty="0" err="1">
                <a:cs typeface="Arial" charset="0"/>
              </a:rPr>
              <a:t>sulfonate</a:t>
            </a:r>
            <a:r>
              <a:rPr lang="en-US" altLang="zh-CN" sz="1600" b="1" dirty="0">
                <a:cs typeface="Arial" charset="0"/>
              </a:rPr>
              <a:t>(OXS)</a:t>
            </a:r>
            <a:endParaRPr lang="zh-CN" altLang="en-US" sz="1600" b="1" dirty="0"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57" y="13716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Analyze the phase behavior and oil-water interfacial tension of:</a:t>
            </a:r>
            <a:endParaRPr lang="en-US" altLang="zh-CN" sz="2400" dirty="0"/>
          </a:p>
          <a:p>
            <a:endParaRPr lang="en-US" altLang="zh-CN" sz="2400" dirty="0" smtClean="0"/>
          </a:p>
          <a:p>
            <a:r>
              <a:rPr lang="en-US" altLang="zh-CN" sz="2400" dirty="0" smtClean="0">
                <a:latin typeface="宋体"/>
                <a:ea typeface="宋体"/>
              </a:rPr>
              <a:t>●</a:t>
            </a:r>
            <a:r>
              <a:rPr lang="en-US" altLang="zh-CN" sz="2400" dirty="0" smtClean="0"/>
              <a:t>OXS surfactant</a:t>
            </a:r>
          </a:p>
          <a:p>
            <a:r>
              <a:rPr lang="en-US" altLang="zh-CN" sz="2400" dirty="0" smtClean="0">
                <a:latin typeface="宋体"/>
                <a:ea typeface="宋体"/>
              </a:rPr>
              <a:t>●</a:t>
            </a:r>
            <a:r>
              <a:rPr lang="en-US" altLang="zh-CN" sz="2400" dirty="0" smtClean="0"/>
              <a:t>OXS </a:t>
            </a:r>
            <a:r>
              <a:rPr lang="en-US" altLang="zh-CN" sz="2400" dirty="0" smtClean="0"/>
              <a:t>surfactant and PNIPAAM bottlebrush polymer blend</a:t>
            </a:r>
          </a:p>
          <a:p>
            <a:r>
              <a:rPr lang="en-US" altLang="zh-CN" sz="2400" dirty="0" smtClean="0">
                <a:latin typeface="宋体"/>
                <a:ea typeface="宋体"/>
              </a:rPr>
              <a:t>●</a:t>
            </a:r>
            <a:r>
              <a:rPr lang="en-US" altLang="zh-CN" sz="2400" dirty="0" smtClean="0"/>
              <a:t>OXS </a:t>
            </a:r>
            <a:r>
              <a:rPr lang="en-US" altLang="zh-CN" sz="2400" dirty="0"/>
              <a:t>surfactant and </a:t>
            </a:r>
            <a:r>
              <a:rPr lang="en-US" altLang="zh-CN" sz="2400" dirty="0" smtClean="0"/>
              <a:t>PEG </a:t>
            </a:r>
            <a:r>
              <a:rPr lang="en-US" altLang="zh-CN" sz="2400" dirty="0"/>
              <a:t>bottlebrush polymer blend</a:t>
            </a:r>
            <a:endParaRPr lang="en-US" altLang="zh-CN" sz="2400" dirty="0" smtClean="0"/>
          </a:p>
          <a:p>
            <a:endParaRPr lang="en-US" altLang="zh-CN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28600" y="6203243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latin typeface="Arial"/>
                <a:cs typeface="Arial"/>
              </a:rPr>
              <a:t>Surfactant </a:t>
            </a:r>
            <a:r>
              <a:rPr lang="en-US" altLang="zh-CN" i="1" dirty="0" smtClean="0">
                <a:latin typeface="Arial"/>
                <a:cs typeface="Arial"/>
              </a:rPr>
              <a:t>provided by ExxonMobil</a:t>
            </a:r>
          </a:p>
          <a:p>
            <a:r>
              <a:rPr lang="en-US" altLang="zh-CN" i="1" dirty="0" smtClean="0">
                <a:latin typeface="Arial"/>
                <a:cs typeface="Arial"/>
              </a:rPr>
              <a:t>Active sodium </a:t>
            </a:r>
            <a:r>
              <a:rPr lang="en-US" altLang="zh-CN" i="1" dirty="0" err="1" smtClean="0">
                <a:latin typeface="Arial"/>
                <a:cs typeface="Arial"/>
              </a:rPr>
              <a:t>sulfonate</a:t>
            </a:r>
            <a:r>
              <a:rPr lang="en-US" altLang="zh-CN" i="1" dirty="0" smtClean="0">
                <a:latin typeface="Arial"/>
                <a:cs typeface="Arial"/>
              </a:rPr>
              <a:t> 82.5%</a:t>
            </a:r>
            <a:endParaRPr lang="zh-CN" altLang="en-US" i="1" dirty="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/>
          <a:srcRect t="79958" r="29487"/>
          <a:stretch/>
        </p:blipFill>
        <p:spPr bwMode="auto">
          <a:xfrm>
            <a:off x="4648200" y="3581400"/>
            <a:ext cx="4343400" cy="237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648200" y="5486400"/>
            <a:ext cx="2743200" cy="67710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PNIPAAM Bottlebrush </a:t>
            </a:r>
            <a:r>
              <a:rPr lang="en-US" sz="2000" b="1" dirty="0" smtClean="0">
                <a:latin typeface="Arial"/>
                <a:cs typeface="Arial"/>
              </a:rPr>
              <a:t>polymer</a:t>
            </a:r>
            <a:endParaRPr lang="en-US" sz="2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2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5125</TotalTime>
  <Words>931</Words>
  <Application>Microsoft Office PowerPoint</Application>
  <PresentationFormat>全屏显示(4:3)</PresentationFormat>
  <Paragraphs>198</Paragraphs>
  <Slides>19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Theme</vt:lpstr>
      <vt:lpstr>Bottlebrush Polymer &amp; Surfactant Blends for Low IFT</vt:lpstr>
      <vt:lpstr>Background</vt:lpstr>
      <vt:lpstr>Polymer additives can influence phase behavior and micelle structure</vt:lpstr>
      <vt:lpstr>Bottlebrush polymers: densely grafted branched polymers</vt:lpstr>
      <vt:lpstr>Synthesis of bottlebrush polymer</vt:lpstr>
      <vt:lpstr>PNIPAAM is thermoresponsive and exhibits an LCST</vt:lpstr>
      <vt:lpstr>PNIPAAM bottlebrushes exhibit a modest decrease in oil/water IFT</vt:lpstr>
      <vt:lpstr>Bottlebrush Polymer</vt:lpstr>
      <vt:lpstr>Analysis of surfactant/bottlebrush polymer blends</vt:lpstr>
      <vt:lpstr>OXS Phase Behavior</vt:lpstr>
      <vt:lpstr>OXS + Bottlebrush phase behavior</vt:lpstr>
      <vt:lpstr>Interfacial Tension (IFT) Measurement</vt:lpstr>
      <vt:lpstr>IFT Comparison Shows Synergistic Interaction</vt:lpstr>
      <vt:lpstr>Hypothesis: surfactant/polymer associations</vt:lpstr>
      <vt:lpstr>Conclusions: Bottlerush- Surfactant Hybrids</vt:lpstr>
      <vt:lpstr>PowerPoint 演示文稿</vt:lpstr>
      <vt:lpstr>PowerPoint 演示文稿</vt:lpstr>
      <vt:lpstr>Backup slides</vt:lpstr>
      <vt:lpstr>OXS + linear PNIPAAM phase behavior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Jason A. Mann</dc:creator>
  <cp:lastModifiedBy>Austin</cp:lastModifiedBy>
  <cp:revision>629</cp:revision>
  <dcterms:created xsi:type="dcterms:W3CDTF">2013-09-23T18:17:05Z</dcterms:created>
  <dcterms:modified xsi:type="dcterms:W3CDTF">2014-04-20T19:01:43Z</dcterms:modified>
</cp:coreProperties>
</file>